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9"/>
  </p:notesMasterIdLst>
  <p:handoutMasterIdLst>
    <p:handoutMasterId r:id="rId30"/>
  </p:handoutMasterIdLst>
  <p:sldIdLst>
    <p:sldId id="270" r:id="rId5"/>
    <p:sldId id="732" r:id="rId6"/>
    <p:sldId id="261" r:id="rId7"/>
    <p:sldId id="730" r:id="rId8"/>
    <p:sldId id="733" r:id="rId9"/>
    <p:sldId id="723" r:id="rId10"/>
    <p:sldId id="734" r:id="rId11"/>
    <p:sldId id="735" r:id="rId12"/>
    <p:sldId id="736" r:id="rId13"/>
    <p:sldId id="737" r:id="rId14"/>
    <p:sldId id="738" r:id="rId15"/>
    <p:sldId id="739" r:id="rId16"/>
    <p:sldId id="741" r:id="rId17"/>
    <p:sldId id="742" r:id="rId18"/>
    <p:sldId id="743" r:id="rId19"/>
    <p:sldId id="744" r:id="rId20"/>
    <p:sldId id="745" r:id="rId21"/>
    <p:sldId id="746" r:id="rId22"/>
    <p:sldId id="747" r:id="rId23"/>
    <p:sldId id="748" r:id="rId24"/>
    <p:sldId id="749" r:id="rId25"/>
    <p:sldId id="750" r:id="rId26"/>
    <p:sldId id="751" r:id="rId27"/>
    <p:sldId id="72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7F7"/>
    <a:srgbClr val="E6E6E6"/>
    <a:srgbClr val="1C1E26"/>
    <a:srgbClr val="303342"/>
    <a:srgbClr val="485F74"/>
    <a:srgbClr val="354655"/>
    <a:srgbClr val="C80000"/>
    <a:srgbClr val="85B31F"/>
    <a:srgbClr val="3C4052"/>
    <a:srgbClr val="D83C3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84" autoAdjust="0"/>
  </p:normalViewPr>
  <p:slideViewPr>
    <p:cSldViewPr snapToGrid="0">
      <p:cViewPr varScale="1">
        <p:scale>
          <a:sx n="86" d="100"/>
          <a:sy n="86" d="100"/>
        </p:scale>
        <p:origin x="562" y="67"/>
      </p:cViewPr>
      <p:guideLst>
        <p:guide orient="horz" pos="2160"/>
        <p:guide pos="3840"/>
      </p:guideLst>
    </p:cSldViewPr>
  </p:slideViewPr>
  <p:outlineViewPr>
    <p:cViewPr>
      <p:scale>
        <a:sx n="75" d="100"/>
        <a:sy n="75" d="100"/>
      </p:scale>
      <p:origin x="0" y="0"/>
    </p:cViewPr>
  </p:outlineViewPr>
  <p:notesTextViewPr>
    <p:cViewPr>
      <p:scale>
        <a:sx n="3" d="2"/>
        <a:sy n="3" d="2"/>
      </p:scale>
      <p:origin x="0" y="0"/>
    </p:cViewPr>
  </p:notesTextViewPr>
  <p:sorterViewPr>
    <p:cViewPr varScale="1">
      <p:scale>
        <a:sx n="1" d="1"/>
        <a:sy n="1" d="1"/>
      </p:scale>
      <p:origin x="0" y="-144264"/>
    </p:cViewPr>
  </p:sorterViewPr>
  <p:notesViewPr>
    <p:cSldViewPr snapToGrid="0">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421010-3731-422F-8CF1-CD47B2D7C9F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2656080-143A-4905-932A-5C7754887A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920ABC-E11D-42B4-A428-76B2C5BC0052}" type="datetimeFigureOut">
              <a:rPr lang="en-US" smtClean="0"/>
              <a:t>5/7/2020</a:t>
            </a:fld>
            <a:endParaRPr lang="en-US" dirty="0"/>
          </a:p>
        </p:txBody>
      </p:sp>
      <p:sp>
        <p:nvSpPr>
          <p:cNvPr id="4" name="Footer Placeholder 3">
            <a:extLst>
              <a:ext uri="{FF2B5EF4-FFF2-40B4-BE49-F238E27FC236}">
                <a16:creationId xmlns:a16="http://schemas.microsoft.com/office/drawing/2014/main" id="{96359276-DB8D-43B4-8029-4A695209B9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E29EE0F-113C-45AB-9877-4A16FFA6A9C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EDB89D3-056A-4F4C-8125-EA7126289545}" type="slidenum">
              <a:rPr lang="en-US" smtClean="0"/>
              <a:t>‹#›</a:t>
            </a:fld>
            <a:endParaRPr lang="en-US" dirty="0"/>
          </a:p>
        </p:txBody>
      </p:sp>
    </p:spTree>
    <p:extLst>
      <p:ext uri="{BB962C8B-B14F-4D97-AF65-F5344CB8AC3E}">
        <p14:creationId xmlns:p14="http://schemas.microsoft.com/office/powerpoint/2010/main" val="32318278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3EED04-A4F0-49ED-B42E-211B56474E8D}" type="datetimeFigureOut">
              <a:rPr lang="en-US" smtClean="0"/>
              <a:t>5/7/2020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220CB7-DCA5-4E5B-97F1-300CDD8D2AAB}" type="slidenum">
              <a:rPr lang="en-US" smtClean="0"/>
              <a:t>‹#›</a:t>
            </a:fld>
            <a:endParaRPr lang="en-US" dirty="0"/>
          </a:p>
        </p:txBody>
      </p:sp>
    </p:spTree>
    <p:extLst>
      <p:ext uri="{BB962C8B-B14F-4D97-AF65-F5344CB8AC3E}">
        <p14:creationId xmlns:p14="http://schemas.microsoft.com/office/powerpoint/2010/main" val="3267183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a:t>
            </a:fld>
            <a:endParaRPr lang="en-US" dirty="0"/>
          </a:p>
        </p:txBody>
      </p:sp>
    </p:spTree>
    <p:extLst>
      <p:ext uri="{BB962C8B-B14F-4D97-AF65-F5344CB8AC3E}">
        <p14:creationId xmlns:p14="http://schemas.microsoft.com/office/powerpoint/2010/main" val="24194570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10</a:t>
            </a:fld>
            <a:endParaRPr lang="en-US" dirty="0"/>
          </a:p>
        </p:txBody>
      </p:sp>
    </p:spTree>
    <p:extLst>
      <p:ext uri="{BB962C8B-B14F-4D97-AF65-F5344CB8AC3E}">
        <p14:creationId xmlns:p14="http://schemas.microsoft.com/office/powerpoint/2010/main" val="24975236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11</a:t>
            </a:fld>
            <a:endParaRPr lang="en-US" dirty="0"/>
          </a:p>
        </p:txBody>
      </p:sp>
    </p:spTree>
    <p:extLst>
      <p:ext uri="{BB962C8B-B14F-4D97-AF65-F5344CB8AC3E}">
        <p14:creationId xmlns:p14="http://schemas.microsoft.com/office/powerpoint/2010/main" val="30726341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12</a:t>
            </a:fld>
            <a:endParaRPr lang="en-US" dirty="0"/>
          </a:p>
        </p:txBody>
      </p:sp>
    </p:spTree>
    <p:extLst>
      <p:ext uri="{BB962C8B-B14F-4D97-AF65-F5344CB8AC3E}">
        <p14:creationId xmlns:p14="http://schemas.microsoft.com/office/powerpoint/2010/main" val="19648016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13</a:t>
            </a:fld>
            <a:endParaRPr lang="en-US" dirty="0"/>
          </a:p>
        </p:txBody>
      </p:sp>
    </p:spTree>
    <p:extLst>
      <p:ext uri="{BB962C8B-B14F-4D97-AF65-F5344CB8AC3E}">
        <p14:creationId xmlns:p14="http://schemas.microsoft.com/office/powerpoint/2010/main" val="2461913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14</a:t>
            </a:fld>
            <a:endParaRPr lang="en-US" dirty="0"/>
          </a:p>
        </p:txBody>
      </p:sp>
    </p:spTree>
    <p:extLst>
      <p:ext uri="{BB962C8B-B14F-4D97-AF65-F5344CB8AC3E}">
        <p14:creationId xmlns:p14="http://schemas.microsoft.com/office/powerpoint/2010/main" val="33007576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15</a:t>
            </a:fld>
            <a:endParaRPr lang="en-US" dirty="0"/>
          </a:p>
        </p:txBody>
      </p:sp>
    </p:spTree>
    <p:extLst>
      <p:ext uri="{BB962C8B-B14F-4D97-AF65-F5344CB8AC3E}">
        <p14:creationId xmlns:p14="http://schemas.microsoft.com/office/powerpoint/2010/main" val="10014544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16</a:t>
            </a:fld>
            <a:endParaRPr lang="en-US" dirty="0"/>
          </a:p>
        </p:txBody>
      </p:sp>
    </p:spTree>
    <p:extLst>
      <p:ext uri="{BB962C8B-B14F-4D97-AF65-F5344CB8AC3E}">
        <p14:creationId xmlns:p14="http://schemas.microsoft.com/office/powerpoint/2010/main" val="35936587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17</a:t>
            </a:fld>
            <a:endParaRPr lang="en-US" dirty="0"/>
          </a:p>
        </p:txBody>
      </p:sp>
    </p:spTree>
    <p:extLst>
      <p:ext uri="{BB962C8B-B14F-4D97-AF65-F5344CB8AC3E}">
        <p14:creationId xmlns:p14="http://schemas.microsoft.com/office/powerpoint/2010/main" val="28392684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18</a:t>
            </a:fld>
            <a:endParaRPr lang="en-US" dirty="0"/>
          </a:p>
        </p:txBody>
      </p:sp>
    </p:spTree>
    <p:extLst>
      <p:ext uri="{BB962C8B-B14F-4D97-AF65-F5344CB8AC3E}">
        <p14:creationId xmlns:p14="http://schemas.microsoft.com/office/powerpoint/2010/main" val="27314244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19</a:t>
            </a:fld>
            <a:endParaRPr lang="en-US" dirty="0"/>
          </a:p>
        </p:txBody>
      </p:sp>
    </p:spTree>
    <p:extLst>
      <p:ext uri="{BB962C8B-B14F-4D97-AF65-F5344CB8AC3E}">
        <p14:creationId xmlns:p14="http://schemas.microsoft.com/office/powerpoint/2010/main" val="2299996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2</a:t>
            </a:fld>
            <a:endParaRPr lang="en-US" dirty="0"/>
          </a:p>
        </p:txBody>
      </p:sp>
    </p:spTree>
    <p:extLst>
      <p:ext uri="{BB962C8B-B14F-4D97-AF65-F5344CB8AC3E}">
        <p14:creationId xmlns:p14="http://schemas.microsoft.com/office/powerpoint/2010/main" val="7551747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20</a:t>
            </a:fld>
            <a:endParaRPr lang="en-US" dirty="0"/>
          </a:p>
        </p:txBody>
      </p:sp>
    </p:spTree>
    <p:extLst>
      <p:ext uri="{BB962C8B-B14F-4D97-AF65-F5344CB8AC3E}">
        <p14:creationId xmlns:p14="http://schemas.microsoft.com/office/powerpoint/2010/main" val="12012252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21</a:t>
            </a:fld>
            <a:endParaRPr lang="en-US" dirty="0"/>
          </a:p>
        </p:txBody>
      </p:sp>
    </p:spTree>
    <p:extLst>
      <p:ext uri="{BB962C8B-B14F-4D97-AF65-F5344CB8AC3E}">
        <p14:creationId xmlns:p14="http://schemas.microsoft.com/office/powerpoint/2010/main" val="27167994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22</a:t>
            </a:fld>
            <a:endParaRPr lang="en-US" dirty="0"/>
          </a:p>
        </p:txBody>
      </p:sp>
    </p:spTree>
    <p:extLst>
      <p:ext uri="{BB962C8B-B14F-4D97-AF65-F5344CB8AC3E}">
        <p14:creationId xmlns:p14="http://schemas.microsoft.com/office/powerpoint/2010/main" val="9886720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23</a:t>
            </a:fld>
            <a:endParaRPr lang="en-US" dirty="0"/>
          </a:p>
        </p:txBody>
      </p:sp>
    </p:spTree>
    <p:extLst>
      <p:ext uri="{BB962C8B-B14F-4D97-AF65-F5344CB8AC3E}">
        <p14:creationId xmlns:p14="http://schemas.microsoft.com/office/powerpoint/2010/main" val="36013640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24</a:t>
            </a:fld>
            <a:endParaRPr lang="en-US" dirty="0"/>
          </a:p>
        </p:txBody>
      </p:sp>
    </p:spTree>
    <p:extLst>
      <p:ext uri="{BB962C8B-B14F-4D97-AF65-F5344CB8AC3E}">
        <p14:creationId xmlns:p14="http://schemas.microsoft.com/office/powerpoint/2010/main" val="1824117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3</a:t>
            </a:fld>
            <a:endParaRPr lang="en-US" dirty="0"/>
          </a:p>
        </p:txBody>
      </p:sp>
    </p:spTree>
    <p:extLst>
      <p:ext uri="{BB962C8B-B14F-4D97-AF65-F5344CB8AC3E}">
        <p14:creationId xmlns:p14="http://schemas.microsoft.com/office/powerpoint/2010/main" val="686636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4</a:t>
            </a:fld>
            <a:endParaRPr lang="en-US" dirty="0"/>
          </a:p>
        </p:txBody>
      </p:sp>
    </p:spTree>
    <p:extLst>
      <p:ext uri="{BB962C8B-B14F-4D97-AF65-F5344CB8AC3E}">
        <p14:creationId xmlns:p14="http://schemas.microsoft.com/office/powerpoint/2010/main" val="3563168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5</a:t>
            </a:fld>
            <a:endParaRPr lang="en-US" dirty="0"/>
          </a:p>
        </p:txBody>
      </p:sp>
    </p:spTree>
    <p:extLst>
      <p:ext uri="{BB962C8B-B14F-4D97-AF65-F5344CB8AC3E}">
        <p14:creationId xmlns:p14="http://schemas.microsoft.com/office/powerpoint/2010/main" val="2880652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6</a:t>
            </a:fld>
            <a:endParaRPr lang="en-US" dirty="0"/>
          </a:p>
        </p:txBody>
      </p:sp>
    </p:spTree>
    <p:extLst>
      <p:ext uri="{BB962C8B-B14F-4D97-AF65-F5344CB8AC3E}">
        <p14:creationId xmlns:p14="http://schemas.microsoft.com/office/powerpoint/2010/main" val="36379905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7</a:t>
            </a:fld>
            <a:endParaRPr lang="en-US" dirty="0"/>
          </a:p>
        </p:txBody>
      </p:sp>
    </p:spTree>
    <p:extLst>
      <p:ext uri="{BB962C8B-B14F-4D97-AF65-F5344CB8AC3E}">
        <p14:creationId xmlns:p14="http://schemas.microsoft.com/office/powerpoint/2010/main" val="1889137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8</a:t>
            </a:fld>
            <a:endParaRPr lang="en-US" dirty="0"/>
          </a:p>
        </p:txBody>
      </p:sp>
    </p:spTree>
    <p:extLst>
      <p:ext uri="{BB962C8B-B14F-4D97-AF65-F5344CB8AC3E}">
        <p14:creationId xmlns:p14="http://schemas.microsoft.com/office/powerpoint/2010/main" val="40236069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220CB7-DCA5-4E5B-97F1-300CDD8D2AAB}" type="slidenum">
              <a:rPr lang="en-US" smtClean="0"/>
              <a:t>9</a:t>
            </a:fld>
            <a:endParaRPr lang="en-US" dirty="0"/>
          </a:p>
        </p:txBody>
      </p:sp>
    </p:spTree>
    <p:extLst>
      <p:ext uri="{BB962C8B-B14F-4D97-AF65-F5344CB8AC3E}">
        <p14:creationId xmlns:p14="http://schemas.microsoft.com/office/powerpoint/2010/main" val="2567980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12192000" cy="6858000"/>
          </a:xfrm>
          <a:prstGeom prst="rect">
            <a:avLst/>
          </a:prstGeom>
        </p:spPr>
        <p:txBody>
          <a:bodyPr/>
          <a:lstStyle>
            <a:lvl1pPr marL="0" indent="0">
              <a:buNone/>
              <a:defRPr/>
            </a:lvl1pPr>
          </a:lstStyle>
          <a:p>
            <a:r>
              <a:rPr lang="en-US" dirty="0"/>
              <a:t>Drag and Drop Image Here</a:t>
            </a:r>
          </a:p>
        </p:txBody>
      </p:sp>
      <p:sp>
        <p:nvSpPr>
          <p:cNvPr id="2" name="Title 1">
            <a:extLst>
              <a:ext uri="{FF2B5EF4-FFF2-40B4-BE49-F238E27FC236}">
                <a16:creationId xmlns:a16="http://schemas.microsoft.com/office/drawing/2014/main" id="{AAB8A1A3-5BFE-4E68-81F1-F52462776C9B}"/>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11469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A1EF1-BFC9-4361-B215-2D83B16ABB4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71670997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24_Custom Layout">
    <p:spTree>
      <p:nvGrpSpPr>
        <p:cNvPr id="1" name=""/>
        <p:cNvGrpSpPr/>
        <p:nvPr/>
      </p:nvGrpSpPr>
      <p:grpSpPr>
        <a:xfrm>
          <a:off x="0" y="0"/>
          <a:ext cx="0" cy="0"/>
          <a:chOff x="0" y="0"/>
          <a:chExt cx="0" cy="0"/>
        </a:xfrm>
      </p:grpSpPr>
      <p:sp>
        <p:nvSpPr>
          <p:cNvPr id="4" name="Rectangle 3"/>
          <p:cNvSpPr/>
          <p:nvPr userDrawn="1"/>
        </p:nvSpPr>
        <p:spPr>
          <a:xfrm>
            <a:off x="0" y="0"/>
            <a:ext cx="12192000" cy="648788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51FFE5-84D8-43BD-9B0D-76C497F5553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058921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11" name="Rectangle 10"/>
          <p:cNvSpPr/>
          <p:nvPr userDrawn="1"/>
        </p:nvSpPr>
        <p:spPr>
          <a:xfrm>
            <a:off x="0" y="1428299"/>
            <a:ext cx="1711234" cy="44369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9FB4FFF-4547-4B6C-9BF5-9A495C211033}"/>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418325398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5" name="Group 14"/>
          <p:cNvGrpSpPr/>
          <p:nvPr userDrawn="1"/>
        </p:nvGrpSpPr>
        <p:grpSpPr>
          <a:xfrm rot="10800000">
            <a:off x="11858328" y="148422"/>
            <a:ext cx="332874" cy="590718"/>
            <a:chOff x="10026" y="148425"/>
            <a:chExt cx="332874" cy="590718"/>
          </a:xfrm>
        </p:grpSpPr>
        <p:sp>
          <p:nvSpPr>
            <p:cNvPr id="16" name="Rectangle 15"/>
            <p:cNvSpPr/>
            <p:nvPr/>
          </p:nvSpPr>
          <p:spPr>
            <a:xfrm>
              <a:off x="10026" y="148428"/>
              <a:ext cx="203334"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Rectangle 1"/>
          <p:cNvSpPr/>
          <p:nvPr userDrawn="1"/>
        </p:nvSpPr>
        <p:spPr>
          <a:xfrm>
            <a:off x="0" y="6477000"/>
            <a:ext cx="12192000" cy="381000"/>
          </a:xfrm>
          <a:prstGeom prst="rect">
            <a:avLst/>
          </a:prstGeom>
          <a:solidFill>
            <a:srgbClr val="E6E6E6">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extBox 11"/>
          <p:cNvSpPr txBox="1"/>
          <p:nvPr userDrawn="1"/>
        </p:nvSpPr>
        <p:spPr>
          <a:xfrm>
            <a:off x="11292841" y="6528300"/>
            <a:ext cx="799412" cy="276999"/>
          </a:xfrm>
          <a:prstGeom prst="rect">
            <a:avLst/>
          </a:prstGeom>
          <a:noFill/>
        </p:spPr>
        <p:txBody>
          <a:bodyPr wrap="square" rtlCol="0" anchor="ctr">
            <a:spAutoFit/>
          </a:bodyPr>
          <a:lstStyle/>
          <a:p>
            <a:pPr algn="r"/>
            <a:fld id="{260E2A6B-A809-4840-BF14-8648BC0BDF87}" type="slidenum">
              <a:rPr lang="en-US" sz="1200" b="0" i="0" strike="noStrike" spc="0" noProof="0" smtClean="0">
                <a:solidFill>
                  <a:schemeClr val="accent1"/>
                </a:solidFill>
                <a:latin typeface="+mn-lt"/>
                <a:ea typeface="Roboto Condensed Light" panose="02000000000000000000" pitchFamily="2" charset="0"/>
                <a:cs typeface="Segoe UI Light" panose="020B0502040204020203" pitchFamily="34" charset="0"/>
              </a:rPr>
              <a:pPr algn="r"/>
              <a:t>‹#›</a:t>
            </a:fld>
            <a:endParaRPr lang="en-US" sz="8000" b="0" i="0" strike="noStrike" spc="0" noProof="0" dirty="0">
              <a:solidFill>
                <a:schemeClr val="accent1"/>
              </a:solidFill>
              <a:latin typeface="+mn-lt"/>
              <a:ea typeface="Roboto Condensed Light" panose="02000000000000000000" pitchFamily="2" charset="0"/>
              <a:cs typeface="Segoe UI Light" panose="020B0502040204020203" pitchFamily="34" charset="0"/>
            </a:endParaRPr>
          </a:p>
        </p:txBody>
      </p:sp>
      <p:sp>
        <p:nvSpPr>
          <p:cNvPr id="9" name="TextBox 8"/>
          <p:cNvSpPr txBox="1"/>
          <p:nvPr userDrawn="1"/>
        </p:nvSpPr>
        <p:spPr>
          <a:xfrm>
            <a:off x="68580" y="6528300"/>
            <a:ext cx="2287758" cy="276999"/>
          </a:xfrm>
          <a:prstGeom prst="rect">
            <a:avLst/>
          </a:prstGeom>
          <a:noFill/>
        </p:spPr>
        <p:txBody>
          <a:bodyPr wrap="square" rtlCol="0">
            <a:spAutoFit/>
          </a:bodyPr>
          <a:lstStyle/>
          <a:p>
            <a:pPr algn="l"/>
            <a:r>
              <a:rPr lang="en-US" sz="1200" b="1" noProof="0" dirty="0">
                <a:solidFill>
                  <a:schemeClr val="accent1"/>
                </a:solidFill>
                <a:latin typeface="+mn-lt"/>
              </a:rPr>
              <a:t>Bakery Store in Santo Domingo</a:t>
            </a:r>
          </a:p>
        </p:txBody>
      </p:sp>
    </p:spTree>
    <p:extLst>
      <p:ext uri="{BB962C8B-B14F-4D97-AF65-F5344CB8AC3E}">
        <p14:creationId xmlns:p14="http://schemas.microsoft.com/office/powerpoint/2010/main" val="3008118459"/>
      </p:ext>
    </p:extLst>
  </p:cSld>
  <p:clrMap bg1="lt1" tx1="dk1" bg2="lt2" tx2="dk2" accent1="accent1" accent2="accent2" accent3="accent3" accent4="accent4" accent5="accent5" accent6="accent6" hlink="hlink" folHlink="folHlink"/>
  <p:sldLayoutIdLst>
    <p:sldLayoutId id="2147483651" r:id="rId1"/>
    <p:sldLayoutId id="2147483662" r:id="rId2"/>
    <p:sldLayoutId id="2147483781" r:id="rId3"/>
    <p:sldLayoutId id="214748369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C183D7F6-B498-43B3-948B-1728B52AA6E4}">
                <adec:decorative xmlns:adec="http://schemas.microsoft.com/office/drawing/2017/decorative" val="1"/>
              </a:ext>
            </a:extLst>
          </p:cNvPr>
          <p:cNvSpPr/>
          <p:nvPr/>
        </p:nvSpPr>
        <p:spPr>
          <a:xfrm>
            <a:off x="-2" y="0"/>
            <a:ext cx="1219200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hidden="1">
            <a:extLst>
              <a:ext uri="{FF2B5EF4-FFF2-40B4-BE49-F238E27FC236}">
                <a16:creationId xmlns:a16="http://schemas.microsoft.com/office/drawing/2014/main" id="{B825F879-7327-49C3-8A45-B7A226CC37F4}"/>
              </a:ext>
            </a:extLst>
          </p:cNvPr>
          <p:cNvSpPr>
            <a:spLocks noGrp="1"/>
          </p:cNvSpPr>
          <p:nvPr>
            <p:ph type="title"/>
          </p:nvPr>
        </p:nvSpPr>
        <p:spPr/>
        <p:txBody>
          <a:bodyPr/>
          <a:lstStyle/>
          <a:p>
            <a:r>
              <a:rPr lang="en-US" dirty="0"/>
              <a:t>Slide 1</a:t>
            </a:r>
          </a:p>
        </p:txBody>
      </p:sp>
      <p:sp>
        <p:nvSpPr>
          <p:cNvPr id="22" name="TextBox 21"/>
          <p:cNvSpPr txBox="1"/>
          <p:nvPr/>
        </p:nvSpPr>
        <p:spPr>
          <a:xfrm>
            <a:off x="2427817" y="5430739"/>
            <a:ext cx="7336367" cy="584775"/>
          </a:xfrm>
          <a:prstGeom prst="rect">
            <a:avLst/>
          </a:prstGeom>
          <a:noFill/>
        </p:spPr>
        <p:txBody>
          <a:bodyPr wrap="none" rtlCol="0">
            <a:spAutoFit/>
          </a:bodyPr>
          <a:lstStyle/>
          <a:p>
            <a:pPr algn="ctr"/>
            <a:r>
              <a:rPr lang="en-US" sz="3200" b="1" dirty="0">
                <a:solidFill>
                  <a:schemeClr val="bg1"/>
                </a:solidFill>
                <a:latin typeface="Lato Black" panose="020F0502020204030203" pitchFamily="34" charset="0"/>
                <a:ea typeface="Lato Black" panose="020F0502020204030203" pitchFamily="34" charset="0"/>
                <a:cs typeface="Lato Black" panose="020F0502020204030203" pitchFamily="34" charset="0"/>
              </a:rPr>
              <a:t>BAKERY STORE IN SANTO DOMINGO</a:t>
            </a:r>
          </a:p>
        </p:txBody>
      </p:sp>
      <p:sp>
        <p:nvSpPr>
          <p:cNvPr id="23" name="TextBox 22"/>
          <p:cNvSpPr txBox="1"/>
          <p:nvPr/>
        </p:nvSpPr>
        <p:spPr>
          <a:xfrm>
            <a:off x="5061710" y="6139212"/>
            <a:ext cx="2068580" cy="338554"/>
          </a:xfrm>
          <a:prstGeom prst="rect">
            <a:avLst/>
          </a:prstGeom>
          <a:noFill/>
        </p:spPr>
        <p:txBody>
          <a:bodyPr wrap="none" rtlCol="0">
            <a:spAutoFit/>
          </a:bodyPr>
          <a:lstStyle/>
          <a:p>
            <a:pPr algn="ctr"/>
            <a:r>
              <a:rPr lang="en-US" sz="1600" spc="600" dirty="0">
                <a:solidFill>
                  <a:schemeClr val="bg1"/>
                </a:solidFill>
                <a:latin typeface="Lato" panose="020F0502020204030203" pitchFamily="34" charset="0"/>
                <a:ea typeface="Lato" panose="020F0502020204030203" pitchFamily="34" charset="0"/>
                <a:cs typeface="Lato" panose="020F0502020204030203" pitchFamily="34" charset="0"/>
              </a:rPr>
              <a:t>Junior Peña</a:t>
            </a:r>
          </a:p>
        </p:txBody>
      </p:sp>
      <p:pic>
        <p:nvPicPr>
          <p:cNvPr id="1028" name="Picture 4" descr="13 Zoom backgrounds for bakers | King Arthur Flour">
            <a:extLst>
              <a:ext uri="{FF2B5EF4-FFF2-40B4-BE49-F238E27FC236}">
                <a16:creationId xmlns:a16="http://schemas.microsoft.com/office/drawing/2014/main" id="{51343D78-4E11-40E3-93F4-7555C4D0BC9C}"/>
              </a:ext>
            </a:extLst>
          </p:cNvPr>
          <p:cNvPicPr>
            <a:picLocks noGrp="1" noChangeAspect="1" noChangeArrowheads="1"/>
          </p:cNvPicPr>
          <p:nvPr>
            <p:ph type="pic" sz="quarter" idx="10"/>
          </p:nvPr>
        </p:nvPicPr>
        <p:blipFill rotWithShape="1">
          <a:blip r:embed="rId3">
            <a:extLst>
              <a:ext uri="{28A0092B-C50C-407E-A947-70E740481C1C}">
                <a14:useLocalDpi xmlns:a14="http://schemas.microsoft.com/office/drawing/2010/main" val="0"/>
              </a:ext>
            </a:extLst>
          </a:blip>
          <a:srcRect t="6991" b="15728"/>
          <a:stretch/>
        </p:blipFill>
        <p:spPr bwMode="auto">
          <a:xfrm>
            <a:off x="0" y="0"/>
            <a:ext cx="12192000" cy="52999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223363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Cluster the neighborhoods in Santo Domingo</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58429" y="1198485"/>
            <a:ext cx="10349883" cy="1200329"/>
          </a:xfrm>
          <a:prstGeom prst="rect">
            <a:avLst/>
          </a:prstGeom>
          <a:noFill/>
        </p:spPr>
        <p:txBody>
          <a:bodyPr wrap="square" rtlCol="0">
            <a:spAutoFit/>
          </a:bodyPr>
          <a:lstStyle/>
          <a:p>
            <a:r>
              <a:rPr lang="en-US" dirty="0"/>
              <a:t>After grouping the variable specified in the data cleaning part, we had a dataset with five columns as shown below. Keep in mind that the neighborhoods are merged by postal code and Borough. Using the </a:t>
            </a:r>
            <a:r>
              <a:rPr lang="en-US" dirty="0" err="1"/>
              <a:t>geopy</a:t>
            </a:r>
            <a:r>
              <a:rPr lang="en-US" dirty="0"/>
              <a:t> library we get the latitude and longitude of Santo Domingo to be able to show the map of the whole city and mark each neighborhood inside it. In order to define an instance of the geocoder, we need to define a </a:t>
            </a:r>
            <a:r>
              <a:rPr lang="en-US" dirty="0" err="1"/>
              <a:t>user_agent</a:t>
            </a:r>
            <a:r>
              <a:rPr lang="en-US" dirty="0"/>
              <a:t>. </a:t>
            </a:r>
          </a:p>
        </p:txBody>
      </p:sp>
      <p:pic>
        <p:nvPicPr>
          <p:cNvPr id="5" name="Picture 4">
            <a:extLst>
              <a:ext uri="{FF2B5EF4-FFF2-40B4-BE49-F238E27FC236}">
                <a16:creationId xmlns:a16="http://schemas.microsoft.com/office/drawing/2014/main" id="{4E216B95-7E4E-4BB6-90C9-4336B8F5ABFC}"/>
              </a:ext>
            </a:extLst>
          </p:cNvPr>
          <p:cNvPicPr>
            <a:picLocks noChangeAspect="1"/>
          </p:cNvPicPr>
          <p:nvPr/>
        </p:nvPicPr>
        <p:blipFill rotWithShape="1">
          <a:blip r:embed="rId3"/>
          <a:srcRect t="9185" b="4907"/>
          <a:stretch/>
        </p:blipFill>
        <p:spPr>
          <a:xfrm>
            <a:off x="2237034" y="2530136"/>
            <a:ext cx="7717932" cy="3870665"/>
          </a:xfrm>
          <a:prstGeom prst="rect">
            <a:avLst/>
          </a:prstGeom>
        </p:spPr>
      </p:pic>
    </p:spTree>
    <p:extLst>
      <p:ext uri="{BB962C8B-B14F-4D97-AF65-F5344CB8AC3E}">
        <p14:creationId xmlns:p14="http://schemas.microsoft.com/office/powerpoint/2010/main" val="3358066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Cluster the neighborhoods in Santo Domingo</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58429" y="1198485"/>
            <a:ext cx="10349883" cy="923330"/>
          </a:xfrm>
          <a:prstGeom prst="rect">
            <a:avLst/>
          </a:prstGeom>
          <a:noFill/>
        </p:spPr>
        <p:txBody>
          <a:bodyPr wrap="square" rtlCol="0">
            <a:spAutoFit/>
          </a:bodyPr>
          <a:lstStyle/>
          <a:p>
            <a:r>
              <a:rPr lang="en-US" dirty="0"/>
              <a:t>We define a function to obtain the categories and name of the venues and then we structure the information into a panda’s data frame. We can group the information by neighborhood to visualize how many venues are in each one of them.</a:t>
            </a:r>
          </a:p>
        </p:txBody>
      </p:sp>
      <p:pic>
        <p:nvPicPr>
          <p:cNvPr id="9" name="Picture 8">
            <a:extLst>
              <a:ext uri="{FF2B5EF4-FFF2-40B4-BE49-F238E27FC236}">
                <a16:creationId xmlns:a16="http://schemas.microsoft.com/office/drawing/2014/main" id="{0EFD5F1D-8A07-4D12-AC26-576ED1961108}"/>
              </a:ext>
            </a:extLst>
          </p:cNvPr>
          <p:cNvPicPr/>
          <p:nvPr/>
        </p:nvPicPr>
        <p:blipFill>
          <a:blip r:embed="rId3"/>
          <a:stretch>
            <a:fillRect/>
          </a:stretch>
        </p:blipFill>
        <p:spPr>
          <a:xfrm>
            <a:off x="771617" y="2288919"/>
            <a:ext cx="10218937" cy="3845552"/>
          </a:xfrm>
          <a:prstGeom prst="rect">
            <a:avLst/>
          </a:prstGeom>
        </p:spPr>
      </p:pic>
    </p:spTree>
    <p:extLst>
      <p:ext uri="{BB962C8B-B14F-4D97-AF65-F5344CB8AC3E}">
        <p14:creationId xmlns:p14="http://schemas.microsoft.com/office/powerpoint/2010/main" val="1290539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Analyze each Neighborhood</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58429" y="1198485"/>
            <a:ext cx="10349883" cy="646331"/>
          </a:xfrm>
          <a:prstGeom prst="rect">
            <a:avLst/>
          </a:prstGeom>
          <a:noFill/>
        </p:spPr>
        <p:txBody>
          <a:bodyPr wrap="square" rtlCol="0">
            <a:spAutoFit/>
          </a:bodyPr>
          <a:lstStyle/>
          <a:p>
            <a:r>
              <a:rPr lang="en-US" dirty="0"/>
              <a:t>Using one hot encoding, we can create a new data frame to have each venue category as a column and then group the rows by neighborhood and by taking the mean of the frequency of occurrence of each category.</a:t>
            </a:r>
          </a:p>
        </p:txBody>
      </p:sp>
      <p:pic>
        <p:nvPicPr>
          <p:cNvPr id="10" name="Picture 9">
            <a:extLst>
              <a:ext uri="{FF2B5EF4-FFF2-40B4-BE49-F238E27FC236}">
                <a16:creationId xmlns:a16="http://schemas.microsoft.com/office/drawing/2014/main" id="{43F9B851-3DB3-4A98-8568-69DE6032B1CB}"/>
              </a:ext>
            </a:extLst>
          </p:cNvPr>
          <p:cNvPicPr/>
          <p:nvPr/>
        </p:nvPicPr>
        <p:blipFill rotWithShape="1">
          <a:blip r:embed="rId3"/>
          <a:srcRect b="11484"/>
          <a:stretch/>
        </p:blipFill>
        <p:spPr bwMode="auto">
          <a:xfrm>
            <a:off x="1137452" y="1999103"/>
            <a:ext cx="9242394" cy="394893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29695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Analyze each Neighborhood</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58429" y="1376038"/>
            <a:ext cx="10349883" cy="923330"/>
          </a:xfrm>
          <a:prstGeom prst="rect">
            <a:avLst/>
          </a:prstGeom>
          <a:noFill/>
        </p:spPr>
        <p:txBody>
          <a:bodyPr wrap="square" rtlCol="0">
            <a:spAutoFit/>
          </a:bodyPr>
          <a:lstStyle/>
          <a:p>
            <a:r>
              <a:rPr lang="en-US" dirty="0"/>
              <a:t>We can create a 'For Loop' to print each neighborhood along with the top 5 most common venues. Next, we define a new function and a loop to save these new values in a data frame with the ten top venues per neighborhood. </a:t>
            </a:r>
          </a:p>
        </p:txBody>
      </p:sp>
      <p:pic>
        <p:nvPicPr>
          <p:cNvPr id="5" name="Picture 4">
            <a:extLst>
              <a:ext uri="{FF2B5EF4-FFF2-40B4-BE49-F238E27FC236}">
                <a16:creationId xmlns:a16="http://schemas.microsoft.com/office/drawing/2014/main" id="{1D9C4B4B-FE86-4D3E-843F-39279B94EFEB}"/>
              </a:ext>
            </a:extLst>
          </p:cNvPr>
          <p:cNvPicPr>
            <a:picLocks noChangeAspect="1"/>
          </p:cNvPicPr>
          <p:nvPr/>
        </p:nvPicPr>
        <p:blipFill>
          <a:blip r:embed="rId3"/>
          <a:stretch>
            <a:fillRect/>
          </a:stretch>
        </p:blipFill>
        <p:spPr>
          <a:xfrm>
            <a:off x="754602" y="2461404"/>
            <a:ext cx="10289219" cy="3026711"/>
          </a:xfrm>
          <a:prstGeom prst="rect">
            <a:avLst/>
          </a:prstGeom>
        </p:spPr>
      </p:pic>
    </p:spTree>
    <p:extLst>
      <p:ext uri="{BB962C8B-B14F-4D97-AF65-F5344CB8AC3E}">
        <p14:creationId xmlns:p14="http://schemas.microsoft.com/office/powerpoint/2010/main" val="6798639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C183D7F6-B498-43B3-948B-1728B52AA6E4}">
                <adec:decorative xmlns:adec="http://schemas.microsoft.com/office/drawing/2017/decorative" val="1"/>
              </a:ext>
            </a:extLst>
          </p:cNvPr>
          <p:cNvSpPr/>
          <p:nvPr/>
        </p:nvSpPr>
        <p:spPr>
          <a:xfrm>
            <a:off x="-2" y="0"/>
            <a:ext cx="1219200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hidden="1">
            <a:extLst>
              <a:ext uri="{FF2B5EF4-FFF2-40B4-BE49-F238E27FC236}">
                <a16:creationId xmlns:a16="http://schemas.microsoft.com/office/drawing/2014/main" id="{B825F879-7327-49C3-8A45-B7A226CC37F4}"/>
              </a:ext>
            </a:extLst>
          </p:cNvPr>
          <p:cNvSpPr>
            <a:spLocks noGrp="1"/>
          </p:cNvSpPr>
          <p:nvPr>
            <p:ph type="title"/>
          </p:nvPr>
        </p:nvSpPr>
        <p:spPr/>
        <p:txBody>
          <a:bodyPr/>
          <a:lstStyle/>
          <a:p>
            <a:r>
              <a:rPr lang="en-US" dirty="0"/>
              <a:t>Slide 1</a:t>
            </a:r>
          </a:p>
        </p:txBody>
      </p:sp>
      <p:sp>
        <p:nvSpPr>
          <p:cNvPr id="22" name="TextBox 21"/>
          <p:cNvSpPr txBox="1"/>
          <p:nvPr/>
        </p:nvSpPr>
        <p:spPr>
          <a:xfrm>
            <a:off x="2558270" y="3136613"/>
            <a:ext cx="7075463" cy="707886"/>
          </a:xfrm>
          <a:prstGeom prst="rect">
            <a:avLst/>
          </a:prstGeom>
          <a:noFill/>
        </p:spPr>
        <p:txBody>
          <a:bodyPr wrap="none" rtlCol="0">
            <a:spAutoFit/>
          </a:bodyPr>
          <a:lstStyle/>
          <a:p>
            <a:pPr algn="ctr"/>
            <a:r>
              <a:rPr lang="en-US" sz="4000" b="1" dirty="0">
                <a:solidFill>
                  <a:schemeClr val="bg1"/>
                </a:solidFill>
                <a:latin typeface="Lato Black" panose="020F0502020204030203" pitchFamily="34" charset="0"/>
                <a:ea typeface="Lato Black" panose="020F0502020204030203" pitchFamily="34" charset="0"/>
                <a:cs typeface="Lato Black" panose="020F0502020204030203" pitchFamily="34" charset="0"/>
              </a:rPr>
              <a:t>CLASSIFICATION MODELING</a:t>
            </a:r>
          </a:p>
        </p:txBody>
      </p:sp>
    </p:spTree>
    <p:extLst>
      <p:ext uri="{BB962C8B-B14F-4D97-AF65-F5344CB8AC3E}">
        <p14:creationId xmlns:p14="http://schemas.microsoft.com/office/powerpoint/2010/main" val="325385988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Cluster Neighborhoods</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58429" y="1198485"/>
            <a:ext cx="10349883" cy="646331"/>
          </a:xfrm>
          <a:prstGeom prst="rect">
            <a:avLst/>
          </a:prstGeom>
          <a:noFill/>
        </p:spPr>
        <p:txBody>
          <a:bodyPr wrap="square" rtlCol="0">
            <a:spAutoFit/>
          </a:bodyPr>
          <a:lstStyle/>
          <a:p>
            <a:r>
              <a:rPr lang="en-US" dirty="0"/>
              <a:t>We are going to run K-means to divide the neighborhoods into 5 clusters and create a new data frame that includes the cluster as well as the top 10 venues for each neighborhood.</a:t>
            </a:r>
          </a:p>
        </p:txBody>
      </p:sp>
      <p:pic>
        <p:nvPicPr>
          <p:cNvPr id="7" name="Picture 6">
            <a:extLst>
              <a:ext uri="{FF2B5EF4-FFF2-40B4-BE49-F238E27FC236}">
                <a16:creationId xmlns:a16="http://schemas.microsoft.com/office/drawing/2014/main" id="{7FCECC0F-963D-4FEF-AC76-543ED83D76A0}"/>
              </a:ext>
            </a:extLst>
          </p:cNvPr>
          <p:cNvPicPr>
            <a:picLocks noChangeAspect="1"/>
          </p:cNvPicPr>
          <p:nvPr/>
        </p:nvPicPr>
        <p:blipFill rotWithShape="1">
          <a:blip r:embed="rId3"/>
          <a:srcRect t="3194" b="5892"/>
          <a:stretch/>
        </p:blipFill>
        <p:spPr>
          <a:xfrm>
            <a:off x="1772110" y="1917577"/>
            <a:ext cx="7856309" cy="4358936"/>
          </a:xfrm>
          <a:prstGeom prst="rect">
            <a:avLst/>
          </a:prstGeom>
        </p:spPr>
      </p:pic>
    </p:spTree>
    <p:extLst>
      <p:ext uri="{BB962C8B-B14F-4D97-AF65-F5344CB8AC3E}">
        <p14:creationId xmlns:p14="http://schemas.microsoft.com/office/powerpoint/2010/main" val="3466784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Cluster 1</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40673" y="1109708"/>
            <a:ext cx="10349883" cy="646331"/>
          </a:xfrm>
          <a:prstGeom prst="rect">
            <a:avLst/>
          </a:prstGeom>
          <a:noFill/>
        </p:spPr>
        <p:txBody>
          <a:bodyPr wrap="square" rtlCol="0">
            <a:spAutoFit/>
          </a:bodyPr>
          <a:lstStyle/>
          <a:p>
            <a:r>
              <a:rPr lang="en-US" dirty="0"/>
              <a:t>The venues more characteristic of the first cluster are: Restaurants, Pizza Places, Ice Cream Shops and Supermarkets.</a:t>
            </a:r>
          </a:p>
        </p:txBody>
      </p:sp>
      <p:pic>
        <p:nvPicPr>
          <p:cNvPr id="7" name="Picture 6">
            <a:extLst>
              <a:ext uri="{FF2B5EF4-FFF2-40B4-BE49-F238E27FC236}">
                <a16:creationId xmlns:a16="http://schemas.microsoft.com/office/drawing/2014/main" id="{CB51960A-1392-48E6-94CF-E76C7F212F32}"/>
              </a:ext>
            </a:extLst>
          </p:cNvPr>
          <p:cNvPicPr>
            <a:picLocks noChangeAspect="1"/>
          </p:cNvPicPr>
          <p:nvPr/>
        </p:nvPicPr>
        <p:blipFill>
          <a:blip r:embed="rId3"/>
          <a:stretch>
            <a:fillRect/>
          </a:stretch>
        </p:blipFill>
        <p:spPr>
          <a:xfrm>
            <a:off x="745725" y="1899821"/>
            <a:ext cx="9675377" cy="4443005"/>
          </a:xfrm>
          <a:prstGeom prst="rect">
            <a:avLst/>
          </a:prstGeom>
        </p:spPr>
      </p:pic>
    </p:spTree>
    <p:extLst>
      <p:ext uri="{BB962C8B-B14F-4D97-AF65-F5344CB8AC3E}">
        <p14:creationId xmlns:p14="http://schemas.microsoft.com/office/powerpoint/2010/main" val="4191001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Cluster 2</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49552" y="1198485"/>
            <a:ext cx="10349883" cy="646331"/>
          </a:xfrm>
          <a:prstGeom prst="rect">
            <a:avLst/>
          </a:prstGeom>
          <a:noFill/>
        </p:spPr>
        <p:txBody>
          <a:bodyPr wrap="square" rtlCol="0">
            <a:spAutoFit/>
          </a:bodyPr>
          <a:lstStyle/>
          <a:p>
            <a:r>
              <a:rPr lang="en-US" dirty="0"/>
              <a:t>The venues more characteristic of the second cluster are: Mediterranean Restaurants, Bakeries, Parks, Nightclubs, Gyms and Lounges.</a:t>
            </a:r>
          </a:p>
        </p:txBody>
      </p:sp>
      <p:pic>
        <p:nvPicPr>
          <p:cNvPr id="5" name="Picture 4">
            <a:extLst>
              <a:ext uri="{FF2B5EF4-FFF2-40B4-BE49-F238E27FC236}">
                <a16:creationId xmlns:a16="http://schemas.microsoft.com/office/drawing/2014/main" id="{37B77611-3881-49FC-A24F-CEA2B13EC5BB}"/>
              </a:ext>
            </a:extLst>
          </p:cNvPr>
          <p:cNvPicPr>
            <a:picLocks noChangeAspect="1"/>
          </p:cNvPicPr>
          <p:nvPr/>
        </p:nvPicPr>
        <p:blipFill>
          <a:blip r:embed="rId3"/>
          <a:stretch>
            <a:fillRect/>
          </a:stretch>
        </p:blipFill>
        <p:spPr>
          <a:xfrm>
            <a:off x="736847" y="1905961"/>
            <a:ext cx="9481351" cy="4414754"/>
          </a:xfrm>
          <a:prstGeom prst="rect">
            <a:avLst/>
          </a:prstGeom>
        </p:spPr>
      </p:pic>
    </p:spTree>
    <p:extLst>
      <p:ext uri="{BB962C8B-B14F-4D97-AF65-F5344CB8AC3E}">
        <p14:creationId xmlns:p14="http://schemas.microsoft.com/office/powerpoint/2010/main" val="40721727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Cluster 3</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67307" y="1748901"/>
            <a:ext cx="10349883" cy="646331"/>
          </a:xfrm>
          <a:prstGeom prst="rect">
            <a:avLst/>
          </a:prstGeom>
          <a:noFill/>
        </p:spPr>
        <p:txBody>
          <a:bodyPr wrap="square" rtlCol="0">
            <a:spAutoFit/>
          </a:bodyPr>
          <a:lstStyle/>
          <a:p>
            <a:r>
              <a:rPr lang="en-US" dirty="0"/>
              <a:t>There in only one neighborhood in the third cluster with the venues of River, Yoga Studio, Empanada Restaurant, Food Court and so on.</a:t>
            </a:r>
          </a:p>
        </p:txBody>
      </p:sp>
      <p:pic>
        <p:nvPicPr>
          <p:cNvPr id="7" name="Picture 6">
            <a:extLst>
              <a:ext uri="{FF2B5EF4-FFF2-40B4-BE49-F238E27FC236}">
                <a16:creationId xmlns:a16="http://schemas.microsoft.com/office/drawing/2014/main" id="{ACE64DA6-E182-4029-8BDE-8D82800084AA}"/>
              </a:ext>
            </a:extLst>
          </p:cNvPr>
          <p:cNvPicPr>
            <a:picLocks noChangeAspect="1"/>
          </p:cNvPicPr>
          <p:nvPr/>
        </p:nvPicPr>
        <p:blipFill>
          <a:blip r:embed="rId3"/>
          <a:stretch>
            <a:fillRect/>
          </a:stretch>
        </p:blipFill>
        <p:spPr>
          <a:xfrm>
            <a:off x="736846" y="2748947"/>
            <a:ext cx="9765437" cy="1295959"/>
          </a:xfrm>
          <a:prstGeom prst="rect">
            <a:avLst/>
          </a:prstGeom>
        </p:spPr>
      </p:pic>
    </p:spTree>
    <p:extLst>
      <p:ext uri="{BB962C8B-B14F-4D97-AF65-F5344CB8AC3E}">
        <p14:creationId xmlns:p14="http://schemas.microsoft.com/office/powerpoint/2010/main" val="4656505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Cluster 4</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49552" y="1198485"/>
            <a:ext cx="10349883" cy="369332"/>
          </a:xfrm>
          <a:prstGeom prst="rect">
            <a:avLst/>
          </a:prstGeom>
          <a:noFill/>
        </p:spPr>
        <p:txBody>
          <a:bodyPr wrap="square" rtlCol="0">
            <a:spAutoFit/>
          </a:bodyPr>
          <a:lstStyle/>
          <a:p>
            <a:r>
              <a:rPr lang="en-US" dirty="0"/>
              <a:t>The venues more characteristic of the fourth cluster are: Baseball fields, Banks and Pharmacies.</a:t>
            </a:r>
          </a:p>
        </p:txBody>
      </p:sp>
      <p:pic>
        <p:nvPicPr>
          <p:cNvPr id="7" name="Picture 6">
            <a:extLst>
              <a:ext uri="{FF2B5EF4-FFF2-40B4-BE49-F238E27FC236}">
                <a16:creationId xmlns:a16="http://schemas.microsoft.com/office/drawing/2014/main" id="{7DD651FD-2986-4C56-84B7-F8EBBC4DA4C1}"/>
              </a:ext>
            </a:extLst>
          </p:cNvPr>
          <p:cNvPicPr>
            <a:picLocks noChangeAspect="1"/>
          </p:cNvPicPr>
          <p:nvPr/>
        </p:nvPicPr>
        <p:blipFill>
          <a:blip r:embed="rId3"/>
          <a:stretch>
            <a:fillRect/>
          </a:stretch>
        </p:blipFill>
        <p:spPr>
          <a:xfrm>
            <a:off x="729264" y="1721922"/>
            <a:ext cx="9743128" cy="4527958"/>
          </a:xfrm>
          <a:prstGeom prst="rect">
            <a:avLst/>
          </a:prstGeom>
        </p:spPr>
      </p:pic>
    </p:spTree>
    <p:extLst>
      <p:ext uri="{BB962C8B-B14F-4D97-AF65-F5344CB8AC3E}">
        <p14:creationId xmlns:p14="http://schemas.microsoft.com/office/powerpoint/2010/main" val="1590202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C183D7F6-B498-43B3-948B-1728B52AA6E4}">
                <adec:decorative xmlns:adec="http://schemas.microsoft.com/office/drawing/2017/decorative" val="1"/>
              </a:ext>
            </a:extLst>
          </p:cNvPr>
          <p:cNvSpPr/>
          <p:nvPr/>
        </p:nvSpPr>
        <p:spPr>
          <a:xfrm>
            <a:off x="-2" y="0"/>
            <a:ext cx="1219200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hidden="1">
            <a:extLst>
              <a:ext uri="{FF2B5EF4-FFF2-40B4-BE49-F238E27FC236}">
                <a16:creationId xmlns:a16="http://schemas.microsoft.com/office/drawing/2014/main" id="{B825F879-7327-49C3-8A45-B7A226CC37F4}"/>
              </a:ext>
            </a:extLst>
          </p:cNvPr>
          <p:cNvSpPr>
            <a:spLocks noGrp="1"/>
          </p:cNvSpPr>
          <p:nvPr>
            <p:ph type="title"/>
          </p:nvPr>
        </p:nvSpPr>
        <p:spPr/>
        <p:txBody>
          <a:bodyPr/>
          <a:lstStyle/>
          <a:p>
            <a:r>
              <a:rPr lang="en-US" dirty="0"/>
              <a:t>Slide 1</a:t>
            </a:r>
          </a:p>
        </p:txBody>
      </p:sp>
      <p:sp>
        <p:nvSpPr>
          <p:cNvPr id="22" name="TextBox 21"/>
          <p:cNvSpPr txBox="1"/>
          <p:nvPr/>
        </p:nvSpPr>
        <p:spPr>
          <a:xfrm>
            <a:off x="4045697" y="3136613"/>
            <a:ext cx="4100610" cy="707886"/>
          </a:xfrm>
          <a:prstGeom prst="rect">
            <a:avLst/>
          </a:prstGeom>
          <a:noFill/>
        </p:spPr>
        <p:txBody>
          <a:bodyPr wrap="none" rtlCol="0">
            <a:spAutoFit/>
          </a:bodyPr>
          <a:lstStyle/>
          <a:p>
            <a:pPr algn="ctr"/>
            <a:r>
              <a:rPr lang="en-US" sz="4000" b="1" dirty="0">
                <a:solidFill>
                  <a:schemeClr val="bg1"/>
                </a:solidFill>
                <a:latin typeface="Lato Black" panose="020F0502020204030203" pitchFamily="34" charset="0"/>
                <a:ea typeface="Lato Black" panose="020F0502020204030203" pitchFamily="34" charset="0"/>
                <a:cs typeface="Lato Black" panose="020F0502020204030203" pitchFamily="34" charset="0"/>
              </a:rPr>
              <a:t>INTRODUCTION</a:t>
            </a:r>
          </a:p>
        </p:txBody>
      </p:sp>
    </p:spTree>
    <p:extLst>
      <p:ext uri="{BB962C8B-B14F-4D97-AF65-F5344CB8AC3E}">
        <p14:creationId xmlns:p14="http://schemas.microsoft.com/office/powerpoint/2010/main" val="102605492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9384437"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Cluster 5</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667307" y="1748901"/>
            <a:ext cx="10349883" cy="646331"/>
          </a:xfrm>
          <a:prstGeom prst="rect">
            <a:avLst/>
          </a:prstGeom>
          <a:noFill/>
        </p:spPr>
        <p:txBody>
          <a:bodyPr wrap="square" rtlCol="0">
            <a:spAutoFit/>
          </a:bodyPr>
          <a:lstStyle/>
          <a:p>
            <a:r>
              <a:rPr lang="en-US" dirty="0"/>
              <a:t>There in only one neighborhood in the fifth cluster with the venues of Go Cart Track, Yoga Studio, Event Space and so on.</a:t>
            </a:r>
          </a:p>
        </p:txBody>
      </p:sp>
      <p:pic>
        <p:nvPicPr>
          <p:cNvPr id="5" name="Picture 4">
            <a:extLst>
              <a:ext uri="{FF2B5EF4-FFF2-40B4-BE49-F238E27FC236}">
                <a16:creationId xmlns:a16="http://schemas.microsoft.com/office/drawing/2014/main" id="{52AA90DA-0DA1-42E5-9743-EBF6CCBA00EE}"/>
              </a:ext>
            </a:extLst>
          </p:cNvPr>
          <p:cNvPicPr>
            <a:picLocks noChangeAspect="1"/>
          </p:cNvPicPr>
          <p:nvPr/>
        </p:nvPicPr>
        <p:blipFill>
          <a:blip r:embed="rId3"/>
          <a:stretch>
            <a:fillRect/>
          </a:stretch>
        </p:blipFill>
        <p:spPr>
          <a:xfrm>
            <a:off x="745724" y="2685937"/>
            <a:ext cx="10132715" cy="1264626"/>
          </a:xfrm>
          <a:prstGeom prst="rect">
            <a:avLst/>
          </a:prstGeom>
        </p:spPr>
      </p:pic>
    </p:spTree>
    <p:extLst>
      <p:ext uri="{BB962C8B-B14F-4D97-AF65-F5344CB8AC3E}">
        <p14:creationId xmlns:p14="http://schemas.microsoft.com/office/powerpoint/2010/main" val="1557228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B99C03C8-BF33-4C27-9832-97127EEB1CC4}"/>
              </a:ext>
            </a:extLst>
          </p:cNvPr>
          <p:cNvSpPr>
            <a:spLocks noGrp="1"/>
          </p:cNvSpPr>
          <p:nvPr>
            <p:ph type="title"/>
          </p:nvPr>
        </p:nvSpPr>
        <p:spPr/>
        <p:txBody>
          <a:bodyPr/>
          <a:lstStyle/>
          <a:p>
            <a:r>
              <a:rPr lang="en-US" dirty="0"/>
              <a:t>Slide 2</a:t>
            </a:r>
          </a:p>
        </p:txBody>
      </p:sp>
      <p:pic>
        <p:nvPicPr>
          <p:cNvPr id="2052" name="Picture 4" descr="750+ Bakery Pictures [HD] | Download Free Images on Unsplash">
            <a:extLst>
              <a:ext uri="{FF2B5EF4-FFF2-40B4-BE49-F238E27FC236}">
                <a16:creationId xmlns:a16="http://schemas.microsoft.com/office/drawing/2014/main" id="{147C560B-33A4-4A6E-B653-94B24CED26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C183D7F6-B498-43B3-948B-1728B52AA6E4}">
                <adec:decorative xmlns:adec="http://schemas.microsoft.com/office/drawing/2017/decorative" val="1"/>
              </a:ext>
            </a:extLst>
          </p:cNvPr>
          <p:cNvSpPr/>
          <p:nvPr/>
        </p:nvSpPr>
        <p:spPr>
          <a:xfrm>
            <a:off x="-1" y="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1700384" y="957154"/>
            <a:ext cx="3623472" cy="486287"/>
          </a:xfrm>
          <a:prstGeom prst="rect">
            <a:avLst/>
          </a:prstGeom>
          <a:noFill/>
        </p:spPr>
        <p:txBody>
          <a:bodyPr wrap="square" rtlCol="0">
            <a:spAutoFit/>
          </a:bodyPr>
          <a:lstStyle/>
          <a:p>
            <a:pPr algn="ct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Results</a:t>
            </a:r>
          </a:p>
        </p:txBody>
      </p:sp>
      <p:sp>
        <p:nvSpPr>
          <p:cNvPr id="19" name="Rectangle 18"/>
          <p:cNvSpPr/>
          <p:nvPr/>
        </p:nvSpPr>
        <p:spPr>
          <a:xfrm>
            <a:off x="467009" y="1725634"/>
            <a:ext cx="6120221" cy="4463401"/>
          </a:xfrm>
          <a:prstGeom prst="rect">
            <a:avLst/>
          </a:prstGeom>
        </p:spPr>
        <p:txBody>
          <a:bodyPr wrap="square">
            <a:spAutoFit/>
          </a:bodyPr>
          <a:lstStyle/>
          <a:p>
            <a:pPr algn="just">
              <a:lnSpc>
                <a:spcPct val="120000"/>
              </a:lnSpc>
            </a:pP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The following were the results obtained in each of the five clusters created:</a:t>
            </a:r>
          </a:p>
          <a:p>
            <a:pPr marL="285750" indent="-285750" algn="just">
              <a:lnSpc>
                <a:spcPct val="120000"/>
              </a:lnSpc>
              <a:buFont typeface="Arial" panose="020B0604020202020204" pitchFamily="34" charset="0"/>
              <a:buChar char="•"/>
            </a:pPr>
            <a:r>
              <a:rPr lang="en-US" sz="1400" b="1" dirty="0">
                <a:solidFill>
                  <a:schemeClr val="bg1"/>
                </a:solidFill>
                <a:latin typeface="Lato" panose="020F0502020204030203" pitchFamily="34" charset="0"/>
                <a:ea typeface="Lato" panose="020F0502020204030203" pitchFamily="34" charset="0"/>
                <a:cs typeface="Lato" panose="020F0502020204030203" pitchFamily="34" charset="0"/>
              </a:rPr>
              <a:t>First Cluster. </a:t>
            </a: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In the column of first most common venue we see a tendency of business like different types of restaurants (Spanish, Fast Food, Vegetarian and Caribbean), Ice Cream Shops, Pizza places, Metro Stations, Food Trucks, BBQ and Burger Joints. So basically, in this cluster we can see businesses in the food market.</a:t>
            </a:r>
          </a:p>
          <a:p>
            <a:pPr marL="285750" indent="-285750" algn="just">
              <a:lnSpc>
                <a:spcPct val="120000"/>
              </a:lnSpc>
              <a:buFont typeface="Arial" panose="020B0604020202020204" pitchFamily="34" charset="0"/>
              <a:buChar char="•"/>
            </a:pPr>
            <a:r>
              <a:rPr lang="en-US" sz="1400" b="1" dirty="0">
                <a:solidFill>
                  <a:schemeClr val="bg1"/>
                </a:solidFill>
                <a:latin typeface="Lato" panose="020F0502020204030203" pitchFamily="34" charset="0"/>
                <a:ea typeface="Lato" panose="020F0502020204030203" pitchFamily="34" charset="0"/>
                <a:cs typeface="Lato" panose="020F0502020204030203" pitchFamily="34" charset="0"/>
              </a:rPr>
              <a:t>Second Cluster. </a:t>
            </a: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The businesses most common in this clusters are the ones destined to gather people or to offer a special kind of food like Mediterranean and Chinese restaurants, Bakeries, Bars, Café, Nightclubs, Sports Clubs, Lounges</a:t>
            </a:r>
          </a:p>
          <a:p>
            <a:pPr marL="285750" indent="-285750" algn="just">
              <a:lnSpc>
                <a:spcPct val="120000"/>
              </a:lnSpc>
              <a:buFont typeface="Arial" panose="020B0604020202020204" pitchFamily="34" charset="0"/>
              <a:buChar char="•"/>
            </a:pPr>
            <a:r>
              <a:rPr lang="en-US" sz="1400" b="1" dirty="0">
                <a:solidFill>
                  <a:schemeClr val="bg1"/>
                </a:solidFill>
                <a:latin typeface="Lato" panose="020F0502020204030203" pitchFamily="34" charset="0"/>
                <a:ea typeface="Lato" panose="020F0502020204030203" pitchFamily="34" charset="0"/>
                <a:cs typeface="Lato" panose="020F0502020204030203" pitchFamily="34" charset="0"/>
              </a:rPr>
              <a:t>Third Cluster. </a:t>
            </a: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This one is contained just by one neighborhood with the most common venue as River.</a:t>
            </a:r>
          </a:p>
          <a:p>
            <a:pPr marL="285750" indent="-285750" algn="just">
              <a:lnSpc>
                <a:spcPct val="120000"/>
              </a:lnSpc>
              <a:buFont typeface="Arial" panose="020B0604020202020204" pitchFamily="34" charset="0"/>
              <a:buChar char="•"/>
            </a:pPr>
            <a:r>
              <a:rPr lang="en-US" sz="1400" b="1" dirty="0">
                <a:solidFill>
                  <a:schemeClr val="bg1"/>
                </a:solidFill>
                <a:latin typeface="Lato" panose="020F0502020204030203" pitchFamily="34" charset="0"/>
                <a:ea typeface="Lato" panose="020F0502020204030203" pitchFamily="34" charset="0"/>
                <a:cs typeface="Lato" panose="020F0502020204030203" pitchFamily="34" charset="0"/>
              </a:rPr>
              <a:t>Fourth Cluster. </a:t>
            </a: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Health, money transactions and big gathering places are the most common venues in this clusters, like Baseball Fields, Banks and Pharmacies.</a:t>
            </a:r>
          </a:p>
          <a:p>
            <a:pPr marL="285750" indent="-285750" algn="just">
              <a:lnSpc>
                <a:spcPct val="120000"/>
              </a:lnSpc>
              <a:buFont typeface="Arial" panose="020B0604020202020204" pitchFamily="34" charset="0"/>
              <a:buChar char="•"/>
            </a:pPr>
            <a:r>
              <a:rPr lang="en-US" sz="1400" b="1" dirty="0">
                <a:solidFill>
                  <a:schemeClr val="bg1"/>
                </a:solidFill>
                <a:latin typeface="Lato" panose="020F0502020204030203" pitchFamily="34" charset="0"/>
                <a:ea typeface="Lato" panose="020F0502020204030203" pitchFamily="34" charset="0"/>
                <a:cs typeface="Lato" panose="020F0502020204030203" pitchFamily="34" charset="0"/>
              </a:rPr>
              <a:t>Fifth Cluster. </a:t>
            </a: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This one is contained just by one neighborhood with the most common venue as Go Kart Track.</a:t>
            </a:r>
          </a:p>
        </p:txBody>
      </p:sp>
    </p:spTree>
    <p:extLst>
      <p:ext uri="{BB962C8B-B14F-4D97-AF65-F5344CB8AC3E}">
        <p14:creationId xmlns:p14="http://schemas.microsoft.com/office/powerpoint/2010/main" val="4010786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B99C03C8-BF33-4C27-9832-97127EEB1CC4}"/>
              </a:ext>
            </a:extLst>
          </p:cNvPr>
          <p:cNvSpPr>
            <a:spLocks noGrp="1"/>
          </p:cNvSpPr>
          <p:nvPr>
            <p:ph type="title"/>
          </p:nvPr>
        </p:nvSpPr>
        <p:spPr/>
        <p:txBody>
          <a:bodyPr/>
          <a:lstStyle/>
          <a:p>
            <a:r>
              <a:rPr lang="en-US" dirty="0"/>
              <a:t>Slide 2</a:t>
            </a:r>
          </a:p>
        </p:txBody>
      </p:sp>
      <p:pic>
        <p:nvPicPr>
          <p:cNvPr id="2052" name="Picture 4" descr="750+ Bakery Pictures [HD] | Download Free Images on Unsplash">
            <a:extLst>
              <a:ext uri="{FF2B5EF4-FFF2-40B4-BE49-F238E27FC236}">
                <a16:creationId xmlns:a16="http://schemas.microsoft.com/office/drawing/2014/main" id="{147C560B-33A4-4A6E-B653-94B24CED26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C183D7F6-B498-43B3-948B-1728B52AA6E4}">
                <adec:decorative xmlns:adec="http://schemas.microsoft.com/office/drawing/2017/decorative" val="1"/>
              </a:ext>
            </a:extLst>
          </p:cNvPr>
          <p:cNvSpPr/>
          <p:nvPr/>
        </p:nvSpPr>
        <p:spPr>
          <a:xfrm>
            <a:off x="-1" y="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1070070" y="1010420"/>
            <a:ext cx="3623472" cy="486287"/>
          </a:xfrm>
          <a:prstGeom prst="rect">
            <a:avLst/>
          </a:prstGeom>
          <a:noFill/>
        </p:spPr>
        <p:txBody>
          <a:bodyPr wrap="square" rtlCol="0">
            <a:spAutoFit/>
          </a:bodyPr>
          <a:lstStyle/>
          <a:p>
            <a:pPr algn="ct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Discussion</a:t>
            </a:r>
          </a:p>
        </p:txBody>
      </p:sp>
      <p:sp>
        <p:nvSpPr>
          <p:cNvPr id="19" name="Rectangle 18"/>
          <p:cNvSpPr/>
          <p:nvPr/>
        </p:nvSpPr>
        <p:spPr>
          <a:xfrm>
            <a:off x="520276" y="1894310"/>
            <a:ext cx="4930614" cy="3946337"/>
          </a:xfrm>
          <a:prstGeom prst="rect">
            <a:avLst/>
          </a:prstGeom>
        </p:spPr>
        <p:txBody>
          <a:bodyPr wrap="square">
            <a:spAutoFit/>
          </a:bodyPr>
          <a:lstStyle/>
          <a:p>
            <a:pPr algn="just">
              <a:lnSpc>
                <a:spcPct val="120000"/>
              </a:lnSpc>
            </a:pP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Josh is trying to determine the best place to open a bakery in Santo Domingo and by the K-means clustering, we can determine that the second cluster contains the most common bakery venues. Interestingly, these bakeries are not in the Borough of Nuevo Distrito Nacional (where the most people live and the most developed borough) but in Santo Domingo Oeste (one of the least developed Boroughs in Santo Domingo. </a:t>
            </a:r>
          </a:p>
          <a:p>
            <a:pPr algn="just">
              <a:lnSpc>
                <a:spcPct val="120000"/>
              </a:lnSpc>
            </a:pPr>
            <a:endParaRPr lang="en-US" sz="1400" dirty="0">
              <a:solidFill>
                <a:schemeClr val="bg1"/>
              </a:solidFill>
              <a:latin typeface="Lato" panose="020F0502020204030203" pitchFamily="34" charset="0"/>
              <a:ea typeface="Lato" panose="020F0502020204030203" pitchFamily="34" charset="0"/>
              <a:cs typeface="Lato" panose="020F0502020204030203" pitchFamily="34" charset="0"/>
            </a:endParaRPr>
          </a:p>
          <a:p>
            <a:pPr algn="just">
              <a:lnSpc>
                <a:spcPct val="120000"/>
              </a:lnSpc>
            </a:pP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These means that the people who live in the neighborhoods of these borough tend to buy much more in bakeries than in the neighborhoods of different boroughs. If Josh wants to guarantee the success of his business, then the neighborhoods in Santo Domingo Oeste are the ones with the highest possibilities of achieving that.</a:t>
            </a:r>
          </a:p>
        </p:txBody>
      </p:sp>
    </p:spTree>
    <p:extLst>
      <p:ext uri="{BB962C8B-B14F-4D97-AF65-F5344CB8AC3E}">
        <p14:creationId xmlns:p14="http://schemas.microsoft.com/office/powerpoint/2010/main" val="42396735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B99C03C8-BF33-4C27-9832-97127EEB1CC4}"/>
              </a:ext>
            </a:extLst>
          </p:cNvPr>
          <p:cNvSpPr>
            <a:spLocks noGrp="1"/>
          </p:cNvSpPr>
          <p:nvPr>
            <p:ph type="title"/>
          </p:nvPr>
        </p:nvSpPr>
        <p:spPr/>
        <p:txBody>
          <a:bodyPr/>
          <a:lstStyle/>
          <a:p>
            <a:r>
              <a:rPr lang="en-US" dirty="0"/>
              <a:t>Slide 2</a:t>
            </a:r>
          </a:p>
        </p:txBody>
      </p:sp>
      <p:pic>
        <p:nvPicPr>
          <p:cNvPr id="2052" name="Picture 4" descr="750+ Bakery Pictures [HD] | Download Free Images on Unsplash">
            <a:extLst>
              <a:ext uri="{FF2B5EF4-FFF2-40B4-BE49-F238E27FC236}">
                <a16:creationId xmlns:a16="http://schemas.microsoft.com/office/drawing/2014/main" id="{147C560B-33A4-4A6E-B653-94B24CED26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C183D7F6-B498-43B3-948B-1728B52AA6E4}">
                <adec:decorative xmlns:adec="http://schemas.microsoft.com/office/drawing/2017/decorative" val="1"/>
              </a:ext>
            </a:extLst>
          </p:cNvPr>
          <p:cNvSpPr/>
          <p:nvPr/>
        </p:nvSpPr>
        <p:spPr>
          <a:xfrm>
            <a:off x="0" y="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1132214" y="1942575"/>
            <a:ext cx="3623472" cy="486287"/>
          </a:xfrm>
          <a:prstGeom prst="rect">
            <a:avLst/>
          </a:prstGeom>
          <a:noFill/>
        </p:spPr>
        <p:txBody>
          <a:bodyPr wrap="square" rtlCol="0">
            <a:spAutoFit/>
          </a:bodyPr>
          <a:lstStyle/>
          <a:p>
            <a:pPr algn="ct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Conclusion</a:t>
            </a:r>
          </a:p>
        </p:txBody>
      </p:sp>
      <p:sp>
        <p:nvSpPr>
          <p:cNvPr id="19" name="Rectangle 18"/>
          <p:cNvSpPr/>
          <p:nvPr/>
        </p:nvSpPr>
        <p:spPr>
          <a:xfrm>
            <a:off x="573542" y="2835343"/>
            <a:ext cx="4930614" cy="2395143"/>
          </a:xfrm>
          <a:prstGeom prst="rect">
            <a:avLst/>
          </a:prstGeom>
        </p:spPr>
        <p:txBody>
          <a:bodyPr wrap="square">
            <a:spAutoFit/>
          </a:bodyPr>
          <a:lstStyle/>
          <a:p>
            <a:pPr algn="just">
              <a:lnSpc>
                <a:spcPct val="120000"/>
              </a:lnSpc>
            </a:pP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In this study, I analyzed the most common venues of all the neighborhoods in the city of Santo Domingo, Dominican Republic to determined where is the best place to open a Bakery Store. After adjusting the data, I used the K-means clustering method to divide the city into five different groups and determined which one had bakeries as the most common venues. This model could help anybody to analyze the data of any city or country and determine specific characteristics to be able to answer multiple questions.</a:t>
            </a:r>
          </a:p>
        </p:txBody>
      </p:sp>
    </p:spTree>
    <p:extLst>
      <p:ext uri="{BB962C8B-B14F-4D97-AF65-F5344CB8AC3E}">
        <p14:creationId xmlns:p14="http://schemas.microsoft.com/office/powerpoint/2010/main" val="34318412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4" descr="750+ Bakery Pictures [HD] | Download Free Images on Unsplash">
            <a:extLst>
              <a:ext uri="{FF2B5EF4-FFF2-40B4-BE49-F238E27FC236}">
                <a16:creationId xmlns:a16="http://schemas.microsoft.com/office/drawing/2014/main" id="{D36E8DF4-0C18-48FD-80EA-3B174A2F8A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hidden="1">
            <a:extLst>
              <a:ext uri="{FF2B5EF4-FFF2-40B4-BE49-F238E27FC236}">
                <a16:creationId xmlns:a16="http://schemas.microsoft.com/office/drawing/2014/main" id="{394485F9-90F6-432D-BFF9-D47B53BB4F9D}"/>
              </a:ext>
            </a:extLst>
          </p:cNvPr>
          <p:cNvSpPr>
            <a:spLocks noGrp="1"/>
          </p:cNvSpPr>
          <p:nvPr>
            <p:ph type="title"/>
          </p:nvPr>
        </p:nvSpPr>
        <p:spPr/>
        <p:txBody>
          <a:bodyPr/>
          <a:lstStyle/>
          <a:p>
            <a:r>
              <a:rPr lang="en-US" dirty="0"/>
              <a:t>Slide 15</a:t>
            </a:r>
          </a:p>
        </p:txBody>
      </p:sp>
      <p:sp>
        <p:nvSpPr>
          <p:cNvPr id="20" name="Rectangle 19">
            <a:extLst>
              <a:ext uri="{FF2B5EF4-FFF2-40B4-BE49-F238E27FC236}">
                <a16:creationId xmlns:a16="http://schemas.microsoft.com/office/drawing/2014/main" id="{E60BC850-5D91-4335-B315-FE0551174333}"/>
              </a:ext>
              <a:ext uri="{C183D7F6-B498-43B3-948B-1728B52AA6E4}">
                <adec:decorative xmlns:adec="http://schemas.microsoft.com/office/drawing/2017/decorative" val="1"/>
              </a:ext>
            </a:extLst>
          </p:cNvPr>
          <p:cNvSpPr/>
          <p:nvPr/>
        </p:nvSpPr>
        <p:spPr>
          <a:xfrm>
            <a:off x="-1" y="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p:cNvSpPr txBox="1"/>
          <p:nvPr/>
        </p:nvSpPr>
        <p:spPr>
          <a:xfrm>
            <a:off x="1780786" y="1864895"/>
            <a:ext cx="4601372" cy="535531"/>
          </a:xfrm>
          <a:prstGeom prst="rect">
            <a:avLst/>
          </a:prstGeom>
          <a:noFill/>
        </p:spPr>
        <p:txBody>
          <a:bodyPr wrap="square" rtlCol="0">
            <a:spAutoFit/>
          </a:bodyPr>
          <a:lstStyle/>
          <a:p>
            <a:pPr>
              <a:lnSpc>
                <a:spcPct val="80000"/>
              </a:lnSpc>
            </a:pPr>
            <a:r>
              <a:rPr lang="en-US" sz="36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THANK YOU!</a:t>
            </a:r>
          </a:p>
        </p:txBody>
      </p:sp>
      <p:sp>
        <p:nvSpPr>
          <p:cNvPr id="13" name="Shape 5104">
            <a:extLst>
              <a:ext uri="{C183D7F6-B498-43B3-948B-1728B52AA6E4}">
                <adec:decorative xmlns:adec="http://schemas.microsoft.com/office/drawing/2017/decorative" val="1"/>
              </a:ext>
            </a:extLst>
          </p:cNvPr>
          <p:cNvSpPr/>
          <p:nvPr/>
        </p:nvSpPr>
        <p:spPr>
          <a:xfrm>
            <a:off x="2146626" y="4119620"/>
            <a:ext cx="254834" cy="157609"/>
          </a:xfrm>
          <a:custGeom>
            <a:avLst/>
            <a:gdLst/>
            <a:ahLst/>
            <a:cxnLst/>
            <a:rect l="0" t="0" r="0" b="0"/>
            <a:pathLst>
              <a:path w="120000" h="120000" extrusionOk="0">
                <a:moveTo>
                  <a:pt x="4685" y="11368"/>
                </a:moveTo>
                <a:lnTo>
                  <a:pt x="4685" y="11368"/>
                </a:lnTo>
                <a:cubicBezTo>
                  <a:pt x="9110" y="14736"/>
                  <a:pt x="52841" y="52631"/>
                  <a:pt x="52841" y="52631"/>
                </a:cubicBezTo>
                <a:cubicBezTo>
                  <a:pt x="55184" y="56000"/>
                  <a:pt x="57527" y="56000"/>
                  <a:pt x="60130" y="56000"/>
                </a:cubicBezTo>
                <a:cubicBezTo>
                  <a:pt x="62212" y="56000"/>
                  <a:pt x="64555" y="56000"/>
                  <a:pt x="64555" y="52631"/>
                </a:cubicBezTo>
                <a:cubicBezTo>
                  <a:pt x="66637" y="52631"/>
                  <a:pt x="110629" y="14736"/>
                  <a:pt x="112971" y="11368"/>
                </a:cubicBezTo>
                <a:cubicBezTo>
                  <a:pt x="117657" y="7578"/>
                  <a:pt x="119739" y="0"/>
                  <a:pt x="115314" y="0"/>
                </a:cubicBezTo>
                <a:cubicBezTo>
                  <a:pt x="4685" y="0"/>
                  <a:pt x="4685" y="0"/>
                  <a:pt x="4685" y="0"/>
                </a:cubicBezTo>
                <a:cubicBezTo>
                  <a:pt x="0" y="0"/>
                  <a:pt x="2342" y="7578"/>
                  <a:pt x="4685" y="11368"/>
                </a:cubicBezTo>
                <a:close/>
                <a:moveTo>
                  <a:pt x="115314" y="33684"/>
                </a:moveTo>
                <a:lnTo>
                  <a:pt x="115314" y="33684"/>
                </a:lnTo>
                <a:cubicBezTo>
                  <a:pt x="112971" y="33684"/>
                  <a:pt x="66637" y="71157"/>
                  <a:pt x="64555" y="74947"/>
                </a:cubicBezTo>
                <a:cubicBezTo>
                  <a:pt x="64555" y="74947"/>
                  <a:pt x="62212" y="74947"/>
                  <a:pt x="60130" y="74947"/>
                </a:cubicBezTo>
                <a:cubicBezTo>
                  <a:pt x="57527" y="74947"/>
                  <a:pt x="55184" y="74947"/>
                  <a:pt x="52841" y="74947"/>
                </a:cubicBezTo>
                <a:cubicBezTo>
                  <a:pt x="50498" y="71157"/>
                  <a:pt x="7028" y="33684"/>
                  <a:pt x="4685" y="33684"/>
                </a:cubicBezTo>
                <a:cubicBezTo>
                  <a:pt x="2342" y="30315"/>
                  <a:pt x="2342" y="33684"/>
                  <a:pt x="2342" y="33684"/>
                </a:cubicBezTo>
                <a:cubicBezTo>
                  <a:pt x="2342" y="37052"/>
                  <a:pt x="2342" y="112000"/>
                  <a:pt x="2342" y="112000"/>
                </a:cubicBezTo>
                <a:cubicBezTo>
                  <a:pt x="2342" y="115789"/>
                  <a:pt x="4685" y="119578"/>
                  <a:pt x="9110" y="119578"/>
                </a:cubicBezTo>
                <a:cubicBezTo>
                  <a:pt x="110629" y="119578"/>
                  <a:pt x="110629" y="119578"/>
                  <a:pt x="110629" y="119578"/>
                </a:cubicBezTo>
                <a:cubicBezTo>
                  <a:pt x="115314" y="119578"/>
                  <a:pt x="117657" y="115789"/>
                  <a:pt x="117657" y="112000"/>
                </a:cubicBezTo>
                <a:cubicBezTo>
                  <a:pt x="117657" y="112000"/>
                  <a:pt x="117657" y="37052"/>
                  <a:pt x="117657" y="33684"/>
                </a:cubicBezTo>
                <a:cubicBezTo>
                  <a:pt x="117657" y="33684"/>
                  <a:pt x="117657" y="30315"/>
                  <a:pt x="115314" y="33684"/>
                </a:cubicBezTo>
                <a:close/>
              </a:path>
            </a:pathLst>
          </a:custGeom>
          <a:solidFill>
            <a:schemeClr val="accent1"/>
          </a:solidFill>
          <a:ln>
            <a:noFill/>
          </a:ln>
        </p:spPr>
        <p:txBody>
          <a:bodyPr lIns="45700" tIns="22850" rIns="45700" bIns="22850" anchor="ctr" anchorCtr="0">
            <a:noAutofit/>
          </a:bodyPr>
          <a:lstStyle/>
          <a:p>
            <a:endParaRPr dirty="0">
              <a:solidFill>
                <a:schemeClr val="dk1"/>
              </a:solidFill>
              <a:latin typeface="Roboto"/>
              <a:ea typeface="Roboto"/>
              <a:cs typeface="Roboto"/>
              <a:sym typeface="Roboto"/>
            </a:endParaRPr>
          </a:p>
        </p:txBody>
      </p:sp>
      <p:sp>
        <p:nvSpPr>
          <p:cNvPr id="12" name="Shape 5099">
            <a:extLst>
              <a:ext uri="{C183D7F6-B498-43B3-948B-1728B52AA6E4}">
                <adec:decorative xmlns:adec="http://schemas.microsoft.com/office/drawing/2017/decorative" val="1"/>
              </a:ext>
            </a:extLst>
          </p:cNvPr>
          <p:cNvSpPr/>
          <p:nvPr/>
        </p:nvSpPr>
        <p:spPr>
          <a:xfrm>
            <a:off x="2146626" y="3543124"/>
            <a:ext cx="254834" cy="243225"/>
          </a:xfrm>
          <a:custGeom>
            <a:avLst/>
            <a:gdLst/>
            <a:ahLst/>
            <a:cxnLst/>
            <a:rect l="0" t="0" r="0" b="0"/>
            <a:pathLst>
              <a:path w="120000" h="120000" extrusionOk="0">
                <a:moveTo>
                  <a:pt x="94490" y="91015"/>
                </a:moveTo>
                <a:lnTo>
                  <a:pt x="94490" y="91015"/>
                </a:lnTo>
                <a:cubicBezTo>
                  <a:pt x="78351" y="83972"/>
                  <a:pt x="73926" y="79097"/>
                  <a:pt x="73926" y="67178"/>
                </a:cubicBezTo>
                <a:cubicBezTo>
                  <a:pt x="73926" y="62302"/>
                  <a:pt x="78351" y="64740"/>
                  <a:pt x="80694" y="52821"/>
                </a:cubicBezTo>
                <a:cubicBezTo>
                  <a:pt x="80694" y="47674"/>
                  <a:pt x="85379" y="52821"/>
                  <a:pt x="85379" y="40902"/>
                </a:cubicBezTo>
                <a:cubicBezTo>
                  <a:pt x="85379" y="35756"/>
                  <a:pt x="83036" y="35756"/>
                  <a:pt x="83036" y="35756"/>
                </a:cubicBezTo>
                <a:cubicBezTo>
                  <a:pt x="83036" y="35756"/>
                  <a:pt x="85379" y="28713"/>
                  <a:pt x="85379" y="23837"/>
                </a:cubicBezTo>
                <a:cubicBezTo>
                  <a:pt x="85379" y="16523"/>
                  <a:pt x="83036" y="0"/>
                  <a:pt x="59869" y="0"/>
                </a:cubicBezTo>
                <a:cubicBezTo>
                  <a:pt x="36702" y="0"/>
                  <a:pt x="34360" y="16523"/>
                  <a:pt x="34360" y="23837"/>
                </a:cubicBezTo>
                <a:cubicBezTo>
                  <a:pt x="34360" y="28713"/>
                  <a:pt x="36702" y="35756"/>
                  <a:pt x="36702" y="35756"/>
                </a:cubicBezTo>
                <a:cubicBezTo>
                  <a:pt x="36702" y="35756"/>
                  <a:pt x="34360" y="35756"/>
                  <a:pt x="34360" y="40902"/>
                </a:cubicBezTo>
                <a:cubicBezTo>
                  <a:pt x="34360" y="52821"/>
                  <a:pt x="39045" y="47674"/>
                  <a:pt x="39045" y="52821"/>
                </a:cubicBezTo>
                <a:cubicBezTo>
                  <a:pt x="41388" y="64740"/>
                  <a:pt x="46073" y="62302"/>
                  <a:pt x="46073" y="67178"/>
                </a:cubicBezTo>
                <a:cubicBezTo>
                  <a:pt x="46073" y="79097"/>
                  <a:pt x="41388" y="83972"/>
                  <a:pt x="25249" y="91015"/>
                </a:cubicBezTo>
                <a:cubicBezTo>
                  <a:pt x="9110" y="95891"/>
                  <a:pt x="0" y="102934"/>
                  <a:pt x="0" y="107810"/>
                </a:cubicBezTo>
                <a:cubicBezTo>
                  <a:pt x="0" y="110248"/>
                  <a:pt x="0" y="119729"/>
                  <a:pt x="0" y="119729"/>
                </a:cubicBezTo>
                <a:cubicBezTo>
                  <a:pt x="59869" y="119729"/>
                  <a:pt x="59869" y="119729"/>
                  <a:pt x="59869" y="119729"/>
                </a:cubicBezTo>
                <a:cubicBezTo>
                  <a:pt x="119739" y="119729"/>
                  <a:pt x="119739" y="119729"/>
                  <a:pt x="119739" y="119729"/>
                </a:cubicBezTo>
                <a:cubicBezTo>
                  <a:pt x="119739" y="119729"/>
                  <a:pt x="119739" y="110248"/>
                  <a:pt x="119739" y="107810"/>
                </a:cubicBezTo>
                <a:cubicBezTo>
                  <a:pt x="119739" y="102934"/>
                  <a:pt x="110629" y="95891"/>
                  <a:pt x="94490" y="91015"/>
                </a:cubicBezTo>
              </a:path>
            </a:pathLst>
          </a:custGeom>
          <a:solidFill>
            <a:schemeClr val="accent1"/>
          </a:solidFill>
          <a:ln>
            <a:noFill/>
          </a:ln>
        </p:spPr>
        <p:txBody>
          <a:bodyPr lIns="45700" tIns="22850" rIns="45700" bIns="22850" anchor="ctr" anchorCtr="0">
            <a:noAutofit/>
          </a:bodyPr>
          <a:lstStyle/>
          <a:p>
            <a:endParaRPr dirty="0">
              <a:solidFill>
                <a:schemeClr val="dk1"/>
              </a:solidFill>
              <a:latin typeface="Roboto"/>
              <a:ea typeface="Roboto"/>
              <a:cs typeface="Roboto"/>
              <a:sym typeface="Roboto"/>
            </a:endParaRPr>
          </a:p>
        </p:txBody>
      </p:sp>
      <p:sp>
        <p:nvSpPr>
          <p:cNvPr id="16" name="Rectangle 15"/>
          <p:cNvSpPr/>
          <p:nvPr/>
        </p:nvSpPr>
        <p:spPr>
          <a:xfrm>
            <a:off x="2492848" y="3533981"/>
            <a:ext cx="2829569" cy="291298"/>
          </a:xfrm>
          <a:prstGeom prst="rect">
            <a:avLst/>
          </a:prstGeom>
        </p:spPr>
        <p:txBody>
          <a:bodyPr wrap="square">
            <a:spAutoFit/>
          </a:bodyPr>
          <a:lstStyle/>
          <a:p>
            <a:pPr>
              <a:lnSpc>
                <a:spcPct val="120000"/>
              </a:lnSpc>
            </a:pPr>
            <a:r>
              <a:rPr lang="en-US" sz="1200" b="1" dirty="0">
                <a:solidFill>
                  <a:schemeClr val="accent1"/>
                </a:solidFill>
                <a:latin typeface="Lato" panose="020F0502020204030203" pitchFamily="34" charset="0"/>
                <a:ea typeface="Lato" panose="020F0502020204030203" pitchFamily="34" charset="0"/>
                <a:cs typeface="Lato" panose="020F0502020204030203" pitchFamily="34" charset="0"/>
              </a:rPr>
              <a:t>Junior Peña</a:t>
            </a:r>
          </a:p>
        </p:txBody>
      </p:sp>
      <p:sp>
        <p:nvSpPr>
          <p:cNvPr id="17" name="Rectangle 16"/>
          <p:cNvSpPr/>
          <p:nvPr/>
        </p:nvSpPr>
        <p:spPr>
          <a:xfrm>
            <a:off x="2492848" y="4052776"/>
            <a:ext cx="2829569" cy="291298"/>
          </a:xfrm>
          <a:prstGeom prst="rect">
            <a:avLst/>
          </a:prstGeom>
        </p:spPr>
        <p:txBody>
          <a:bodyPr wrap="square">
            <a:spAutoFit/>
          </a:bodyPr>
          <a:lstStyle/>
          <a:p>
            <a:pPr>
              <a:lnSpc>
                <a:spcPct val="120000"/>
              </a:lnSpc>
            </a:pPr>
            <a:r>
              <a:rPr lang="en-US" sz="1200" b="1" dirty="0">
                <a:solidFill>
                  <a:schemeClr val="accent1"/>
                </a:solidFill>
                <a:latin typeface="Lato" panose="020F0502020204030203" pitchFamily="34" charset="0"/>
                <a:ea typeface="Lato" panose="020F0502020204030203" pitchFamily="34" charset="0"/>
                <a:cs typeface="Lato" panose="020F0502020204030203" pitchFamily="34" charset="0"/>
              </a:rPr>
              <a:t>junior03b@gmail.com</a:t>
            </a:r>
          </a:p>
        </p:txBody>
      </p:sp>
    </p:spTree>
    <p:extLst>
      <p:ext uri="{BB962C8B-B14F-4D97-AF65-F5344CB8AC3E}">
        <p14:creationId xmlns:p14="http://schemas.microsoft.com/office/powerpoint/2010/main" val="3456346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B99C03C8-BF33-4C27-9832-97127EEB1CC4}"/>
              </a:ext>
            </a:extLst>
          </p:cNvPr>
          <p:cNvSpPr>
            <a:spLocks noGrp="1"/>
          </p:cNvSpPr>
          <p:nvPr>
            <p:ph type="title"/>
          </p:nvPr>
        </p:nvSpPr>
        <p:spPr/>
        <p:txBody>
          <a:bodyPr/>
          <a:lstStyle/>
          <a:p>
            <a:r>
              <a:rPr lang="en-US" dirty="0"/>
              <a:t>Slide 2</a:t>
            </a:r>
          </a:p>
        </p:txBody>
      </p:sp>
      <p:pic>
        <p:nvPicPr>
          <p:cNvPr id="2052" name="Picture 4" descr="750+ Bakery Pictures [HD] | Download Free Images on Unsplash">
            <a:extLst>
              <a:ext uri="{FF2B5EF4-FFF2-40B4-BE49-F238E27FC236}">
                <a16:creationId xmlns:a16="http://schemas.microsoft.com/office/drawing/2014/main" id="{147C560B-33A4-4A6E-B653-94B24CED26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C183D7F6-B498-43B3-948B-1728B52AA6E4}">
                <adec:decorative xmlns:adec="http://schemas.microsoft.com/office/drawing/2017/decorative" val="1"/>
              </a:ext>
            </a:extLst>
          </p:cNvPr>
          <p:cNvSpPr/>
          <p:nvPr/>
        </p:nvSpPr>
        <p:spPr>
          <a:xfrm>
            <a:off x="-1" y="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1070070" y="1010420"/>
            <a:ext cx="3623472" cy="486287"/>
          </a:xfrm>
          <a:prstGeom prst="rect">
            <a:avLst/>
          </a:prstGeom>
          <a:noFill/>
        </p:spPr>
        <p:txBody>
          <a:bodyPr wrap="square" rtlCol="0">
            <a:spAutoFit/>
          </a:bodyPr>
          <a:lstStyle/>
          <a:p>
            <a:pPr algn="ct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Background</a:t>
            </a:r>
          </a:p>
        </p:txBody>
      </p:sp>
      <p:sp>
        <p:nvSpPr>
          <p:cNvPr id="19" name="Rectangle 18"/>
          <p:cNvSpPr/>
          <p:nvPr/>
        </p:nvSpPr>
        <p:spPr>
          <a:xfrm>
            <a:off x="520276" y="1894310"/>
            <a:ext cx="4930614" cy="3687804"/>
          </a:xfrm>
          <a:prstGeom prst="rect">
            <a:avLst/>
          </a:prstGeom>
        </p:spPr>
        <p:txBody>
          <a:bodyPr wrap="square">
            <a:spAutoFit/>
          </a:bodyPr>
          <a:lstStyle/>
          <a:p>
            <a:pPr algn="just">
              <a:lnSpc>
                <a:spcPct val="120000"/>
              </a:lnSpc>
            </a:pP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In the Dominican Republic people don’t tend to follow certain rules when opening a new business. The first and principal motivator is “I need to open my business wherever I want because I know the product, I have is going to attract people”. This thinking works for some for a few months, but it does not for the majority. Usually, we don’t think the location as a relevant factor when taking this important step, but is one of the first things we need to figure it out. It’s true that the brands attract people, but this is when you have a product well established and known. In most cases you need to go where people will see you regardless if they are looking for the thing you sell. Therefore, it is necessary to be sure where exactly is the best location in order to maximize the customer flow and the business profits.</a:t>
            </a:r>
          </a:p>
        </p:txBody>
      </p:sp>
    </p:spTree>
    <p:extLst>
      <p:ext uri="{BB962C8B-B14F-4D97-AF65-F5344CB8AC3E}">
        <p14:creationId xmlns:p14="http://schemas.microsoft.com/office/powerpoint/2010/main" val="3503053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B99C03C8-BF33-4C27-9832-97127EEB1CC4}"/>
              </a:ext>
            </a:extLst>
          </p:cNvPr>
          <p:cNvSpPr>
            <a:spLocks noGrp="1"/>
          </p:cNvSpPr>
          <p:nvPr>
            <p:ph type="title"/>
          </p:nvPr>
        </p:nvSpPr>
        <p:spPr/>
        <p:txBody>
          <a:bodyPr/>
          <a:lstStyle/>
          <a:p>
            <a:r>
              <a:rPr lang="en-US" dirty="0"/>
              <a:t>Slide 2</a:t>
            </a:r>
          </a:p>
        </p:txBody>
      </p:sp>
      <p:pic>
        <p:nvPicPr>
          <p:cNvPr id="2052" name="Picture 4" descr="750+ Bakery Pictures [HD] | Download Free Images on Unsplash">
            <a:extLst>
              <a:ext uri="{FF2B5EF4-FFF2-40B4-BE49-F238E27FC236}">
                <a16:creationId xmlns:a16="http://schemas.microsoft.com/office/drawing/2014/main" id="{147C560B-33A4-4A6E-B653-94B24CED26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C183D7F6-B498-43B3-948B-1728B52AA6E4}">
                <adec:decorative xmlns:adec="http://schemas.microsoft.com/office/drawing/2017/decorative" val="1"/>
              </a:ext>
            </a:extLst>
          </p:cNvPr>
          <p:cNvSpPr/>
          <p:nvPr/>
        </p:nvSpPr>
        <p:spPr>
          <a:xfrm>
            <a:off x="-1" y="0"/>
            <a:ext cx="12192001"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706085" y="939399"/>
            <a:ext cx="4558373" cy="486287"/>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¿What is the problem?</a:t>
            </a:r>
          </a:p>
        </p:txBody>
      </p:sp>
      <p:sp>
        <p:nvSpPr>
          <p:cNvPr id="19" name="Rectangle 18"/>
          <p:cNvSpPr/>
          <p:nvPr/>
        </p:nvSpPr>
        <p:spPr>
          <a:xfrm>
            <a:off x="520276" y="1894310"/>
            <a:ext cx="4930614" cy="3687804"/>
          </a:xfrm>
          <a:prstGeom prst="rect">
            <a:avLst/>
          </a:prstGeom>
        </p:spPr>
        <p:txBody>
          <a:bodyPr wrap="square">
            <a:spAutoFit/>
          </a:bodyPr>
          <a:lstStyle/>
          <a:p>
            <a:pPr algn="just">
              <a:lnSpc>
                <a:spcPct val="120000"/>
              </a:lnSpc>
            </a:pP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Josh is a recent college graduate who is looking for places in Santo Domingo, Dominican Republic to open a new bakery store. He already has the employees and resources necessary to open the business, but he needs to determine where exactly is the best place (neighborhood) to open it.</a:t>
            </a:r>
          </a:p>
          <a:p>
            <a:pPr algn="just">
              <a:lnSpc>
                <a:spcPct val="120000"/>
              </a:lnSpc>
            </a:pPr>
            <a:endParaRPr lang="en-US" sz="1400" dirty="0">
              <a:solidFill>
                <a:schemeClr val="bg1"/>
              </a:solidFill>
              <a:latin typeface="Lato" panose="020F0502020204030203" pitchFamily="34" charset="0"/>
              <a:ea typeface="Lato" panose="020F0502020204030203" pitchFamily="34" charset="0"/>
              <a:cs typeface="Lato" panose="020F0502020204030203" pitchFamily="34" charset="0"/>
            </a:endParaRPr>
          </a:p>
          <a:p>
            <a:pPr algn="just">
              <a:lnSpc>
                <a:spcPct val="120000"/>
              </a:lnSpc>
            </a:pPr>
            <a:r>
              <a:rPr lang="en-US" sz="1400" dirty="0">
                <a:solidFill>
                  <a:schemeClr val="bg1"/>
                </a:solidFill>
                <a:latin typeface="Lato" panose="020F0502020204030203" pitchFamily="34" charset="0"/>
                <a:ea typeface="Lato" panose="020F0502020204030203" pitchFamily="34" charset="0"/>
                <a:cs typeface="Lato" panose="020F0502020204030203" pitchFamily="34" charset="0"/>
              </a:rPr>
              <a:t>In Santo Domingo, there are many bakery stores in every neighborhood, so it is necessary to choose the best place in order to maximize customer flow and profits. He knows the competition is rough, but also there are many bakery stores who open and stay in business successfully. Nevertheless, others don’t have the same fate and close in just months. Josh needs to be presented a model to determine where is the best place where he can find success.</a:t>
            </a:r>
          </a:p>
        </p:txBody>
      </p:sp>
    </p:spTree>
    <p:extLst>
      <p:ext uri="{BB962C8B-B14F-4D97-AF65-F5344CB8AC3E}">
        <p14:creationId xmlns:p14="http://schemas.microsoft.com/office/powerpoint/2010/main" val="721743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C183D7F6-B498-43B3-948B-1728B52AA6E4}">
                <adec:decorative xmlns:adec="http://schemas.microsoft.com/office/drawing/2017/decorative" val="1"/>
              </a:ext>
            </a:extLst>
          </p:cNvPr>
          <p:cNvSpPr/>
          <p:nvPr/>
        </p:nvSpPr>
        <p:spPr>
          <a:xfrm>
            <a:off x="-2" y="0"/>
            <a:ext cx="1219200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hidden="1">
            <a:extLst>
              <a:ext uri="{FF2B5EF4-FFF2-40B4-BE49-F238E27FC236}">
                <a16:creationId xmlns:a16="http://schemas.microsoft.com/office/drawing/2014/main" id="{B825F879-7327-49C3-8A45-B7A226CC37F4}"/>
              </a:ext>
            </a:extLst>
          </p:cNvPr>
          <p:cNvSpPr>
            <a:spLocks noGrp="1"/>
          </p:cNvSpPr>
          <p:nvPr>
            <p:ph type="title"/>
          </p:nvPr>
        </p:nvSpPr>
        <p:spPr/>
        <p:txBody>
          <a:bodyPr/>
          <a:lstStyle/>
          <a:p>
            <a:r>
              <a:rPr lang="en-US" dirty="0"/>
              <a:t>Slide 1</a:t>
            </a:r>
          </a:p>
        </p:txBody>
      </p:sp>
      <p:sp>
        <p:nvSpPr>
          <p:cNvPr id="22" name="TextBox 21"/>
          <p:cNvSpPr txBox="1"/>
          <p:nvPr/>
        </p:nvSpPr>
        <p:spPr>
          <a:xfrm>
            <a:off x="1632216" y="3136613"/>
            <a:ext cx="8927572" cy="707886"/>
          </a:xfrm>
          <a:prstGeom prst="rect">
            <a:avLst/>
          </a:prstGeom>
          <a:noFill/>
        </p:spPr>
        <p:txBody>
          <a:bodyPr wrap="none" rtlCol="0">
            <a:spAutoFit/>
          </a:bodyPr>
          <a:lstStyle/>
          <a:p>
            <a:pPr algn="ctr"/>
            <a:r>
              <a:rPr lang="en-US" sz="4000" b="1" dirty="0">
                <a:solidFill>
                  <a:schemeClr val="bg1"/>
                </a:solidFill>
                <a:latin typeface="Lato Black" panose="020F0502020204030203" pitchFamily="34" charset="0"/>
                <a:ea typeface="Lato Black" panose="020F0502020204030203" pitchFamily="34" charset="0"/>
                <a:cs typeface="Lato Black" panose="020F0502020204030203" pitchFamily="34" charset="0"/>
              </a:rPr>
              <a:t>DATA ACQUISITION AND CLEANING</a:t>
            </a:r>
          </a:p>
        </p:txBody>
      </p:sp>
    </p:spTree>
    <p:extLst>
      <p:ext uri="{BB962C8B-B14F-4D97-AF65-F5344CB8AC3E}">
        <p14:creationId xmlns:p14="http://schemas.microsoft.com/office/powerpoint/2010/main" val="406039230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Data sources</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516385" y="1828800"/>
            <a:ext cx="10349883" cy="3693319"/>
          </a:xfrm>
          <a:prstGeom prst="rect">
            <a:avLst/>
          </a:prstGeom>
          <a:noFill/>
        </p:spPr>
        <p:txBody>
          <a:bodyPr wrap="square" rtlCol="0">
            <a:spAutoFit/>
          </a:bodyPr>
          <a:lstStyle/>
          <a:p>
            <a:r>
              <a:rPr lang="en-US" dirty="0"/>
              <a:t>In this scenario the data we are going to use is:</a:t>
            </a:r>
          </a:p>
          <a:p>
            <a:endParaRPr lang="en-US" dirty="0"/>
          </a:p>
          <a:p>
            <a:pPr marL="285750" indent="-285750">
              <a:buFont typeface="Arial" panose="020B0604020202020204" pitchFamily="34" charset="0"/>
              <a:buChar char="•"/>
            </a:pPr>
            <a:r>
              <a:rPr lang="en-US" dirty="0"/>
              <a:t>A csv file with a list of all the neighborhoods in Santo Domingo. This file contains three columns: the postal code for each neighborhood, borough and the neighborhood name. This is going to be helpful because it's the base file which we are going to use to create the dataset and the model.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 csv file with the coordinates of each neighborhood. This file contains three columns: the postal code for each neighborhood, the latitude of each neighborhood and the longitude of each neighborhood. This is necessary because it contains the exact location of each neighborhood which is essential to determine where is the best place to open the bakery.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Foursquare location data to create the model based on the coordinates. This will help us to obtain the venues in each location.</a:t>
            </a:r>
          </a:p>
        </p:txBody>
      </p:sp>
    </p:spTree>
    <p:extLst>
      <p:ext uri="{BB962C8B-B14F-4D97-AF65-F5344CB8AC3E}">
        <p14:creationId xmlns:p14="http://schemas.microsoft.com/office/powerpoint/2010/main" val="845286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Data Cleaning</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sp>
        <p:nvSpPr>
          <p:cNvPr id="6" name="TextBox 5">
            <a:extLst>
              <a:ext uri="{FF2B5EF4-FFF2-40B4-BE49-F238E27FC236}">
                <a16:creationId xmlns:a16="http://schemas.microsoft.com/office/drawing/2014/main" id="{84423669-0F00-4801-8E11-A5B5B0F415F0}"/>
              </a:ext>
            </a:extLst>
          </p:cNvPr>
          <p:cNvSpPr txBox="1"/>
          <p:nvPr/>
        </p:nvSpPr>
        <p:spPr>
          <a:xfrm>
            <a:off x="471996" y="1154097"/>
            <a:ext cx="10349883" cy="5078313"/>
          </a:xfrm>
          <a:prstGeom prst="rect">
            <a:avLst/>
          </a:prstGeom>
          <a:noFill/>
        </p:spPr>
        <p:txBody>
          <a:bodyPr wrap="square" rtlCol="0">
            <a:spAutoFit/>
          </a:bodyPr>
          <a:lstStyle/>
          <a:p>
            <a:r>
              <a:rPr lang="en-US" dirty="0"/>
              <a:t>There were multiple problems with the data files which we needed to fix before starting to implement the model:</a:t>
            </a:r>
          </a:p>
          <a:p>
            <a:endParaRPr lang="en-US" dirty="0"/>
          </a:p>
          <a:p>
            <a:pPr marL="285750" indent="-285750">
              <a:buFont typeface="Arial" panose="020B0604020202020204" pitchFamily="34" charset="0"/>
              <a:buChar char="•"/>
            </a:pPr>
            <a:r>
              <a:rPr lang="en-US" dirty="0"/>
              <a:t>First, the coordinates data was arranged in multiple pages, so we merged all the 546 rows in one single sheet. This was performed manually because the web page does not have a way to download a document with this information.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Second, as the data is in Spanish, there were some special characters used not recognized in the English language which had to be manually removed.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Third, we used the list of all neighborhoods and group them by Postal code and Borough in the notebook. This was done because there were some neighborhoods with the same postal code, so we joined them together. After this, we exported the csv file and added the coordinates of each neighborhoods with a VLOOKUP function in Excel.</a:t>
            </a:r>
          </a:p>
          <a:p>
            <a:endParaRPr lang="en-US" dirty="0"/>
          </a:p>
          <a:p>
            <a:r>
              <a:rPr lang="en-US" dirty="0"/>
              <a:t>All the columns were checked to see if missing values were present. As we are dealing with a dataset with few columns, none of them had missing values. Finally, after all the changes and grouping, we had a dataset consisting in 4 Boroughs and 207 neighborhoods.</a:t>
            </a:r>
          </a:p>
        </p:txBody>
      </p:sp>
    </p:spTree>
    <p:extLst>
      <p:ext uri="{BB962C8B-B14F-4D97-AF65-F5344CB8AC3E}">
        <p14:creationId xmlns:p14="http://schemas.microsoft.com/office/powerpoint/2010/main" val="936975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4" name="TextBox 1133"/>
          <p:cNvSpPr txBox="1"/>
          <p:nvPr/>
        </p:nvSpPr>
        <p:spPr>
          <a:xfrm>
            <a:off x="381000" y="243235"/>
            <a:ext cx="6099463" cy="495905"/>
          </a:xfrm>
          <a:prstGeom prst="rect">
            <a:avLst/>
          </a:prstGeom>
          <a:noFill/>
        </p:spPr>
        <p:txBody>
          <a:bodyPr wrap="square" rtlCol="0">
            <a:spAutoFit/>
          </a:bodyPr>
          <a:lstStyle/>
          <a:p>
            <a:pPr>
              <a:lnSpc>
                <a:spcPct val="80000"/>
              </a:lnSpc>
            </a:pPr>
            <a:r>
              <a:rPr lang="en-US" sz="3200" b="1" dirty="0">
                <a:solidFill>
                  <a:schemeClr val="accent1"/>
                </a:solidFill>
                <a:latin typeface="Lato Black" panose="020F0502020204030203" pitchFamily="34" charset="0"/>
                <a:ea typeface="Lato Black" panose="020F0502020204030203" pitchFamily="34" charset="0"/>
                <a:cs typeface="Lato Black" panose="020F0502020204030203" pitchFamily="34" charset="0"/>
              </a:rPr>
              <a:t>Feature Selection</a:t>
            </a:r>
          </a:p>
        </p:txBody>
      </p:sp>
      <p:grpSp>
        <p:nvGrpSpPr>
          <p:cNvPr id="3" name="Group 2">
            <a:extLst>
              <a:ext uri="{C183D7F6-B498-43B3-948B-1728B52AA6E4}">
                <adec:decorative xmlns:adec="http://schemas.microsoft.com/office/drawing/2017/decorative" val="1"/>
              </a:ext>
            </a:extLst>
          </p:cNvPr>
          <p:cNvGrpSpPr/>
          <p:nvPr/>
        </p:nvGrpSpPr>
        <p:grpSpPr>
          <a:xfrm>
            <a:off x="0" y="148425"/>
            <a:ext cx="342900" cy="590715"/>
            <a:chOff x="0" y="148425"/>
            <a:chExt cx="342900" cy="590715"/>
          </a:xfrm>
        </p:grpSpPr>
        <p:sp>
          <p:nvSpPr>
            <p:cNvPr id="2" name="Rectangle 1"/>
            <p:cNvSpPr/>
            <p:nvPr/>
          </p:nvSpPr>
          <p:spPr>
            <a:xfrm>
              <a:off x="0" y="148425"/>
              <a:ext cx="213360" cy="5907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a:off x="251460" y="148425"/>
              <a:ext cx="91440" cy="5907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itle 3" hidden="1">
            <a:extLst>
              <a:ext uri="{FF2B5EF4-FFF2-40B4-BE49-F238E27FC236}">
                <a16:creationId xmlns:a16="http://schemas.microsoft.com/office/drawing/2014/main" id="{6BE13EF6-C310-4B5C-82B9-B423DA069543}"/>
              </a:ext>
            </a:extLst>
          </p:cNvPr>
          <p:cNvSpPr>
            <a:spLocks noGrp="1"/>
          </p:cNvSpPr>
          <p:nvPr>
            <p:ph type="title"/>
          </p:nvPr>
        </p:nvSpPr>
        <p:spPr/>
        <p:txBody>
          <a:bodyPr/>
          <a:lstStyle/>
          <a:p>
            <a:r>
              <a:rPr lang="en-US" dirty="0"/>
              <a:t>Slide 3</a:t>
            </a:r>
          </a:p>
        </p:txBody>
      </p:sp>
      <p:graphicFrame>
        <p:nvGraphicFramePr>
          <p:cNvPr id="5" name="Table 4">
            <a:extLst>
              <a:ext uri="{FF2B5EF4-FFF2-40B4-BE49-F238E27FC236}">
                <a16:creationId xmlns:a16="http://schemas.microsoft.com/office/drawing/2014/main" id="{DCCC6B5C-68C6-4905-8E7E-C9E4B9A57DFD}"/>
              </a:ext>
            </a:extLst>
          </p:cNvPr>
          <p:cNvGraphicFramePr>
            <a:graphicFrameLocks noGrp="1"/>
          </p:cNvGraphicFramePr>
          <p:nvPr>
            <p:extLst>
              <p:ext uri="{D42A27DB-BD31-4B8C-83A1-F6EECF244321}">
                <p14:modId xmlns:p14="http://schemas.microsoft.com/office/powerpoint/2010/main" val="3030795344"/>
              </p:ext>
            </p:extLst>
          </p:nvPr>
        </p:nvGraphicFramePr>
        <p:xfrm>
          <a:off x="937105" y="2025967"/>
          <a:ext cx="9636200" cy="3016551"/>
        </p:xfrm>
        <a:graphic>
          <a:graphicData uri="http://schemas.openxmlformats.org/drawingml/2006/table">
            <a:tbl>
              <a:tblPr firstRow="1" firstCol="1" bandRow="1">
                <a:tableStyleId>{5C22544A-7EE6-4342-B048-85BDC9FD1C3A}</a:tableStyleId>
              </a:tblPr>
              <a:tblGrid>
                <a:gridCol w="3211383">
                  <a:extLst>
                    <a:ext uri="{9D8B030D-6E8A-4147-A177-3AD203B41FA5}">
                      <a16:colId xmlns:a16="http://schemas.microsoft.com/office/drawing/2014/main" val="3387169210"/>
                    </a:ext>
                  </a:extLst>
                </a:gridCol>
                <a:gridCol w="2294724">
                  <a:extLst>
                    <a:ext uri="{9D8B030D-6E8A-4147-A177-3AD203B41FA5}">
                      <a16:colId xmlns:a16="http://schemas.microsoft.com/office/drawing/2014/main" val="3797243796"/>
                    </a:ext>
                  </a:extLst>
                </a:gridCol>
                <a:gridCol w="4130093">
                  <a:extLst>
                    <a:ext uri="{9D8B030D-6E8A-4147-A177-3AD203B41FA5}">
                      <a16:colId xmlns:a16="http://schemas.microsoft.com/office/drawing/2014/main" val="649209649"/>
                    </a:ext>
                  </a:extLst>
                </a:gridCol>
              </a:tblGrid>
              <a:tr h="499382">
                <a:tc>
                  <a:txBody>
                    <a:bodyPr/>
                    <a:lstStyle/>
                    <a:p>
                      <a:pPr marL="0" marR="0" algn="ctr">
                        <a:lnSpc>
                          <a:spcPct val="107000"/>
                        </a:lnSpc>
                        <a:spcBef>
                          <a:spcPts val="0"/>
                        </a:spcBef>
                        <a:spcAft>
                          <a:spcPts val="0"/>
                        </a:spcAft>
                      </a:pPr>
                      <a:r>
                        <a:rPr lang="en-US" sz="1600" dirty="0">
                          <a:effectLst/>
                        </a:rPr>
                        <a:t>Kept features</a:t>
                      </a:r>
                      <a:endParaRPr lang="es-DO"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600" dirty="0">
                          <a:effectLst/>
                        </a:rPr>
                        <a:t>Dropped features</a:t>
                      </a:r>
                      <a:endParaRPr lang="es-DO"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600" dirty="0">
                          <a:effectLst/>
                        </a:rPr>
                        <a:t>Reason for dropping</a:t>
                      </a:r>
                      <a:endParaRPr lang="es-DO"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163172604"/>
                  </a:ext>
                </a:extLst>
              </a:tr>
              <a:tr h="499382">
                <a:tc>
                  <a:txBody>
                    <a:bodyPr/>
                    <a:lstStyle/>
                    <a:p>
                      <a:pPr marL="0" marR="0" algn="just">
                        <a:lnSpc>
                          <a:spcPct val="107000"/>
                        </a:lnSpc>
                        <a:spcBef>
                          <a:spcPts val="0"/>
                        </a:spcBef>
                        <a:spcAft>
                          <a:spcPts val="0"/>
                        </a:spcAft>
                      </a:pPr>
                      <a:r>
                        <a:rPr lang="en-US" sz="1400" dirty="0">
                          <a:effectLst/>
                        </a:rPr>
                        <a:t>Postal Code</a:t>
                      </a:r>
                      <a:endParaRPr lang="es-DO"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N/A</a:t>
                      </a:r>
                      <a:endParaRPr lang="es-DO"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lnSpc>
                          <a:spcPct val="107000"/>
                        </a:lnSpc>
                        <a:spcBef>
                          <a:spcPts val="0"/>
                        </a:spcBef>
                        <a:spcAft>
                          <a:spcPts val="0"/>
                        </a:spcAft>
                      </a:pPr>
                      <a:r>
                        <a:rPr lang="en-US" sz="1400" dirty="0">
                          <a:effectLst/>
                        </a:rPr>
                        <a:t>Data without conflict or null values</a:t>
                      </a:r>
                      <a:endParaRPr lang="es-DO"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105277135"/>
                  </a:ext>
                </a:extLst>
              </a:tr>
              <a:tr h="519641">
                <a:tc>
                  <a:txBody>
                    <a:bodyPr/>
                    <a:lstStyle/>
                    <a:p>
                      <a:pPr marL="0" marR="0" algn="just">
                        <a:lnSpc>
                          <a:spcPct val="107000"/>
                        </a:lnSpc>
                        <a:spcBef>
                          <a:spcPts val="0"/>
                        </a:spcBef>
                        <a:spcAft>
                          <a:spcPts val="0"/>
                        </a:spcAft>
                      </a:pPr>
                      <a:r>
                        <a:rPr lang="en-US" sz="1400">
                          <a:effectLst/>
                        </a:rPr>
                        <a:t>Borough</a:t>
                      </a:r>
                      <a:endParaRPr lang="es-DO"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N/A</a:t>
                      </a:r>
                      <a:endParaRPr lang="es-DO"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lnSpc>
                          <a:spcPct val="107000"/>
                        </a:lnSpc>
                        <a:spcBef>
                          <a:spcPts val="0"/>
                        </a:spcBef>
                        <a:spcAft>
                          <a:spcPts val="0"/>
                        </a:spcAft>
                      </a:pPr>
                      <a:r>
                        <a:rPr lang="en-US" sz="1400" dirty="0">
                          <a:effectLst/>
                        </a:rPr>
                        <a:t>Data without conflict or null values</a:t>
                      </a:r>
                      <a:endParaRPr lang="es-DO"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946674242"/>
                  </a:ext>
                </a:extLst>
              </a:tr>
              <a:tr h="499382">
                <a:tc>
                  <a:txBody>
                    <a:bodyPr/>
                    <a:lstStyle/>
                    <a:p>
                      <a:pPr marL="0" marR="0" algn="just">
                        <a:lnSpc>
                          <a:spcPct val="107000"/>
                        </a:lnSpc>
                        <a:spcBef>
                          <a:spcPts val="0"/>
                        </a:spcBef>
                        <a:spcAft>
                          <a:spcPts val="0"/>
                        </a:spcAft>
                      </a:pPr>
                      <a:r>
                        <a:rPr lang="en-US" sz="1400">
                          <a:effectLst/>
                        </a:rPr>
                        <a:t>Neighborhood</a:t>
                      </a:r>
                      <a:endParaRPr lang="es-DO"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N/A</a:t>
                      </a:r>
                      <a:endParaRPr lang="es-DO"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lnSpc>
                          <a:spcPct val="107000"/>
                        </a:lnSpc>
                        <a:spcBef>
                          <a:spcPts val="0"/>
                        </a:spcBef>
                        <a:spcAft>
                          <a:spcPts val="0"/>
                        </a:spcAft>
                      </a:pPr>
                      <a:r>
                        <a:rPr lang="en-US" sz="1400" dirty="0">
                          <a:effectLst/>
                        </a:rPr>
                        <a:t>Data without conflict or null values</a:t>
                      </a:r>
                      <a:endParaRPr lang="es-DO"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4090524791"/>
                  </a:ext>
                </a:extLst>
              </a:tr>
              <a:tr h="499382">
                <a:tc>
                  <a:txBody>
                    <a:bodyPr/>
                    <a:lstStyle/>
                    <a:p>
                      <a:pPr marL="0" marR="0" algn="just">
                        <a:lnSpc>
                          <a:spcPct val="107000"/>
                        </a:lnSpc>
                        <a:spcBef>
                          <a:spcPts val="0"/>
                        </a:spcBef>
                        <a:spcAft>
                          <a:spcPts val="0"/>
                        </a:spcAft>
                      </a:pPr>
                      <a:r>
                        <a:rPr lang="en-US" sz="1400">
                          <a:effectLst/>
                        </a:rPr>
                        <a:t>Latitude</a:t>
                      </a:r>
                      <a:endParaRPr lang="es-DO"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N/A</a:t>
                      </a:r>
                      <a:endParaRPr lang="es-DO"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lnSpc>
                          <a:spcPct val="107000"/>
                        </a:lnSpc>
                        <a:spcBef>
                          <a:spcPts val="0"/>
                        </a:spcBef>
                        <a:spcAft>
                          <a:spcPts val="0"/>
                        </a:spcAft>
                      </a:pPr>
                      <a:r>
                        <a:rPr lang="en-US" sz="1400" dirty="0">
                          <a:effectLst/>
                        </a:rPr>
                        <a:t>Data without conflict or null values</a:t>
                      </a:r>
                      <a:endParaRPr lang="es-DO"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609713019"/>
                  </a:ext>
                </a:extLst>
              </a:tr>
              <a:tr h="499382">
                <a:tc>
                  <a:txBody>
                    <a:bodyPr/>
                    <a:lstStyle/>
                    <a:p>
                      <a:pPr marL="0" marR="0" algn="just">
                        <a:lnSpc>
                          <a:spcPct val="107000"/>
                        </a:lnSpc>
                        <a:spcBef>
                          <a:spcPts val="0"/>
                        </a:spcBef>
                        <a:spcAft>
                          <a:spcPts val="0"/>
                        </a:spcAft>
                      </a:pPr>
                      <a:r>
                        <a:rPr lang="en-US" sz="1400">
                          <a:effectLst/>
                        </a:rPr>
                        <a:t>Longitude</a:t>
                      </a:r>
                      <a:endParaRPr lang="es-DO"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N/A</a:t>
                      </a:r>
                      <a:endParaRPr lang="es-DO" sz="12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just">
                        <a:lnSpc>
                          <a:spcPct val="107000"/>
                        </a:lnSpc>
                        <a:spcBef>
                          <a:spcPts val="0"/>
                        </a:spcBef>
                        <a:spcAft>
                          <a:spcPts val="0"/>
                        </a:spcAft>
                      </a:pPr>
                      <a:r>
                        <a:rPr lang="en-US" sz="1400" dirty="0">
                          <a:effectLst/>
                        </a:rPr>
                        <a:t>Data without conflict or null values</a:t>
                      </a:r>
                      <a:endParaRPr lang="es-DO"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866169899"/>
                  </a:ext>
                </a:extLst>
              </a:tr>
            </a:tbl>
          </a:graphicData>
        </a:graphic>
      </p:graphicFrame>
    </p:spTree>
    <p:extLst>
      <p:ext uri="{BB962C8B-B14F-4D97-AF65-F5344CB8AC3E}">
        <p14:creationId xmlns:p14="http://schemas.microsoft.com/office/powerpoint/2010/main" val="33607371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C183D7F6-B498-43B3-948B-1728B52AA6E4}">
                <adec:decorative xmlns:adec="http://schemas.microsoft.com/office/drawing/2017/decorative" val="1"/>
              </a:ext>
            </a:extLst>
          </p:cNvPr>
          <p:cNvSpPr/>
          <p:nvPr/>
        </p:nvSpPr>
        <p:spPr>
          <a:xfrm>
            <a:off x="-2" y="0"/>
            <a:ext cx="1219200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hidden="1">
            <a:extLst>
              <a:ext uri="{FF2B5EF4-FFF2-40B4-BE49-F238E27FC236}">
                <a16:creationId xmlns:a16="http://schemas.microsoft.com/office/drawing/2014/main" id="{B825F879-7327-49C3-8A45-B7A226CC37F4}"/>
              </a:ext>
            </a:extLst>
          </p:cNvPr>
          <p:cNvSpPr>
            <a:spLocks noGrp="1"/>
          </p:cNvSpPr>
          <p:nvPr>
            <p:ph type="title"/>
          </p:nvPr>
        </p:nvSpPr>
        <p:spPr/>
        <p:txBody>
          <a:bodyPr/>
          <a:lstStyle/>
          <a:p>
            <a:r>
              <a:rPr lang="en-US" dirty="0"/>
              <a:t>Slide 1</a:t>
            </a:r>
          </a:p>
        </p:txBody>
      </p:sp>
      <p:sp>
        <p:nvSpPr>
          <p:cNvPr id="22" name="TextBox 21"/>
          <p:cNvSpPr txBox="1"/>
          <p:nvPr/>
        </p:nvSpPr>
        <p:spPr>
          <a:xfrm>
            <a:off x="2230392" y="3136613"/>
            <a:ext cx="7731219" cy="707886"/>
          </a:xfrm>
          <a:prstGeom prst="rect">
            <a:avLst/>
          </a:prstGeom>
          <a:noFill/>
        </p:spPr>
        <p:txBody>
          <a:bodyPr wrap="none" rtlCol="0">
            <a:spAutoFit/>
          </a:bodyPr>
          <a:lstStyle/>
          <a:p>
            <a:pPr algn="ctr"/>
            <a:r>
              <a:rPr lang="en-US" sz="4000" b="1" dirty="0">
                <a:solidFill>
                  <a:schemeClr val="bg1"/>
                </a:solidFill>
                <a:latin typeface="Lato Black" panose="020F0502020204030203" pitchFamily="34" charset="0"/>
                <a:ea typeface="Lato Black" panose="020F0502020204030203" pitchFamily="34" charset="0"/>
                <a:cs typeface="Lato Black" panose="020F0502020204030203" pitchFamily="34" charset="0"/>
              </a:rPr>
              <a:t>EXPLORATORY DATA ANALYSIS</a:t>
            </a:r>
          </a:p>
        </p:txBody>
      </p:sp>
    </p:spTree>
    <p:extLst>
      <p:ext uri="{BB962C8B-B14F-4D97-AF65-F5344CB8AC3E}">
        <p14:creationId xmlns:p14="http://schemas.microsoft.com/office/powerpoint/2010/main" val="3455727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theme/theme1.xml><?xml version="1.0" encoding="utf-8"?>
<a:theme xmlns:a="http://schemas.openxmlformats.org/drawingml/2006/main" name="Office Theme">
  <a:themeElements>
    <a:clrScheme name="Custom 1">
      <a:dk1>
        <a:srgbClr val="000000"/>
      </a:dk1>
      <a:lt1>
        <a:srgbClr val="FFFFFF"/>
      </a:lt1>
      <a:dk2>
        <a:srgbClr val="2F2F2F"/>
      </a:dk2>
      <a:lt2>
        <a:srgbClr val="E6E6E6"/>
      </a:lt2>
      <a:accent1>
        <a:srgbClr val="D83B01"/>
      </a:accent1>
      <a:accent2>
        <a:srgbClr val="2F2F2F"/>
      </a:accent2>
      <a:accent3>
        <a:srgbClr val="D2D2D2"/>
      </a:accent3>
      <a:accent4>
        <a:srgbClr val="E6E6E6"/>
      </a:accent4>
      <a:accent5>
        <a:srgbClr val="000000"/>
      </a:accent5>
      <a:accent6>
        <a:srgbClr val="D83B01"/>
      </a:accent6>
      <a:hlink>
        <a:srgbClr val="D83B01"/>
      </a:hlink>
      <a:folHlink>
        <a:srgbClr val="D83B0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6401884_Coffee Shop Business Pitch Deck_RVA_v3.potx" id="{C1322C9F-FF28-439C-83B3-ADD70030630F}" vid="{FE0D3DD2-3091-4F75-9007-330AA7DC69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BCEF3AB-10D4-49E3-B75C-776D60141D78}">
  <ds:schemaRefs>
    <ds:schemaRef ds:uri="http://schemas.microsoft.com/sharepoint/v3/contenttype/forms"/>
  </ds:schemaRefs>
</ds:datastoreItem>
</file>

<file path=customXml/itemProps2.xml><?xml version="1.0" encoding="utf-8"?>
<ds:datastoreItem xmlns:ds="http://schemas.openxmlformats.org/officeDocument/2006/customXml" ds:itemID="{D3510E7F-70F5-4475-850F-7F9C0A821B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AC98A6E-22EC-4DD4-9EEB-7896057C12A3}">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Coffee Shop Business Pitch Deck</Template>
  <TotalTime>0</TotalTime>
  <Words>1657</Words>
  <Application>Microsoft Office PowerPoint</Application>
  <PresentationFormat>Widescreen</PresentationFormat>
  <Paragraphs>133</Paragraphs>
  <Slides>24</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Calibri Light</vt:lpstr>
      <vt:lpstr>Lato</vt:lpstr>
      <vt:lpstr>Lato Black</vt:lpstr>
      <vt:lpstr>Roboto</vt:lpstr>
      <vt:lpstr>Office Theme</vt:lpstr>
      <vt:lpstr>Slide 1</vt:lpstr>
      <vt:lpstr>Slide 1</vt:lpstr>
      <vt:lpstr>Slide 2</vt:lpstr>
      <vt:lpstr>Slide 2</vt:lpstr>
      <vt:lpstr>Slide 1</vt:lpstr>
      <vt:lpstr>Slide 3</vt:lpstr>
      <vt:lpstr>Slide 3</vt:lpstr>
      <vt:lpstr>Slide 3</vt:lpstr>
      <vt:lpstr>Slide 1</vt:lpstr>
      <vt:lpstr>Slide 3</vt:lpstr>
      <vt:lpstr>Slide 3</vt:lpstr>
      <vt:lpstr>Slide 3</vt:lpstr>
      <vt:lpstr>Slide 3</vt:lpstr>
      <vt:lpstr>Slide 1</vt:lpstr>
      <vt:lpstr>Slide 3</vt:lpstr>
      <vt:lpstr>Slide 3</vt:lpstr>
      <vt:lpstr>Slide 3</vt:lpstr>
      <vt:lpstr>Slide 3</vt:lpstr>
      <vt:lpstr>Slide 3</vt:lpstr>
      <vt:lpstr>Slide 3</vt:lpstr>
      <vt:lpstr>Slide 2</vt:lpstr>
      <vt:lpstr>Slide 2</vt:lpstr>
      <vt:lpstr>Slide 2</vt:lpstr>
      <vt:lpstr>Slide 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2020-07-06T03:30:43Z</dcterms:created>
  <dcterms:modified xsi:type="dcterms:W3CDTF">2020-07-06T04:43:41Z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